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06" r:id="rId3"/>
    <p:sldId id="308" r:id="rId4"/>
    <p:sldId id="309" r:id="rId5"/>
    <p:sldId id="307" r:id="rId6"/>
    <p:sldId id="312" r:id="rId7"/>
    <p:sldId id="310" r:id="rId8"/>
    <p:sldId id="311" r:id="rId9"/>
    <p:sldId id="305" r:id="rId10"/>
    <p:sldId id="304" r:id="rId11"/>
    <p:sldId id="299" r:id="rId12"/>
    <p:sldId id="303" r:id="rId13"/>
    <p:sldId id="300" r:id="rId14"/>
    <p:sldId id="301" r:id="rId15"/>
    <p:sldId id="302" r:id="rId16"/>
    <p:sldId id="298" r:id="rId17"/>
    <p:sldId id="297" r:id="rId18"/>
    <p:sldId id="296" r:id="rId19"/>
    <p:sldId id="291" r:id="rId20"/>
    <p:sldId id="295" r:id="rId21"/>
    <p:sldId id="292" r:id="rId22"/>
    <p:sldId id="293" r:id="rId23"/>
    <p:sldId id="290" r:id="rId24"/>
    <p:sldId id="294" r:id="rId25"/>
    <p:sldId id="287" r:id="rId26"/>
    <p:sldId id="288" r:id="rId27"/>
    <p:sldId id="289" r:id="rId28"/>
    <p:sldId id="286" r:id="rId29"/>
    <p:sldId id="285" r:id="rId30"/>
    <p:sldId id="283" r:id="rId31"/>
    <p:sldId id="284" r:id="rId32"/>
    <p:sldId id="282" r:id="rId33"/>
    <p:sldId id="281" r:id="rId34"/>
    <p:sldId id="279" r:id="rId35"/>
    <p:sldId id="280" r:id="rId36"/>
    <p:sldId id="278" r:id="rId37"/>
    <p:sldId id="273" r:id="rId38"/>
    <p:sldId id="276" r:id="rId39"/>
    <p:sldId id="277" r:id="rId40"/>
    <p:sldId id="274" r:id="rId41"/>
    <p:sldId id="275" r:id="rId42"/>
    <p:sldId id="270" r:id="rId43"/>
    <p:sldId id="271" r:id="rId44"/>
    <p:sldId id="272" r:id="rId45"/>
    <p:sldId id="267" r:id="rId46"/>
    <p:sldId id="268" r:id="rId47"/>
    <p:sldId id="269" r:id="rId48"/>
    <p:sldId id="265" r:id="rId49"/>
    <p:sldId id="266" r:id="rId50"/>
    <p:sldId id="263" r:id="rId51"/>
    <p:sldId id="264" r:id="rId52"/>
    <p:sldId id="261" r:id="rId53"/>
    <p:sldId id="262" r:id="rId54"/>
    <p:sldId id="259" r:id="rId55"/>
    <p:sldId id="260" r:id="rId5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607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19.02.2013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19.02.2013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dirty="0" smtClean="0"/>
              <a:t>TİCARET</a:t>
            </a:r>
            <a:r>
              <a:rPr lang="tr-TR" baseline="0" dirty="0" smtClean="0"/>
              <a:t> HUKUKU BİLGİSİ </a:t>
            </a:r>
            <a:endParaRPr lang="tr-TR" dirty="0" smtClean="0"/>
          </a:p>
          <a:p>
            <a:endParaRPr lang="tr-TR" dirty="0"/>
          </a:p>
        </p:txBody>
      </p:sp>
      <p:sp>
        <p:nvSpPr>
          <p:cNvPr id="3" name="2 Alt Başlık"/>
          <p:cNvSpPr>
            <a:spLocks noGrp="1"/>
          </p:cNvSpPr>
          <p:nvPr>
            <p:ph type="subTitle" idx="1"/>
          </p:nvPr>
        </p:nvSpPr>
        <p:spPr>
          <a:xfrm>
            <a:off x="1371600" y="4653136"/>
            <a:ext cx="6400800" cy="985664"/>
          </a:xfrm>
        </p:spPr>
        <p:txBody>
          <a:bodyPr>
            <a:normAutofit/>
          </a:bodyPr>
          <a:lstStyle/>
          <a:p>
            <a:r>
              <a:rPr lang="tr-TR" sz="4400" b="1" kern="1200" dirty="0" smtClean="0">
                <a:solidFill>
                  <a:schemeClr val="tx1"/>
                </a:solidFill>
                <a:latin typeface="+mn-lt"/>
                <a:ea typeface="+mn-ea"/>
                <a:cs typeface="+mn-cs"/>
              </a:rPr>
              <a:t>Limited Şirket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Zorunlu kayıtlar.</a:t>
            </a:r>
            <a:endParaRPr lang="tr-TR" dirty="0"/>
          </a:p>
        </p:txBody>
      </p:sp>
      <p:sp>
        <p:nvSpPr>
          <p:cNvPr id="3" name="2 İçerik Yer Tutucusu"/>
          <p:cNvSpPr>
            <a:spLocks noGrp="1"/>
          </p:cNvSpPr>
          <p:nvPr>
            <p:ph idx="1"/>
          </p:nvPr>
        </p:nvSpPr>
        <p:spPr/>
        <p:txBody>
          <a:bodyPr>
            <a:normAutofit fontScale="92500" lnSpcReduction="10000"/>
          </a:bodyPr>
          <a:lstStyle/>
          <a:p>
            <a:r>
              <a:rPr lang="tr-TR" sz="3200" i="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Şirket sözleşmesinde aşağıdaki kayıtların açıkça yer alması gereklidir (md. 576).</a:t>
            </a:r>
          </a:p>
          <a:p>
            <a:pPr lvl="1"/>
            <a:r>
              <a:rPr lang="tr-TR" sz="2800" kern="1200" dirty="0" smtClean="0">
                <a:solidFill>
                  <a:schemeClr val="tx1"/>
                </a:solidFill>
                <a:latin typeface="+mn-lt"/>
                <a:ea typeface="+mn-ea"/>
                <a:cs typeface="+mn-cs"/>
              </a:rPr>
              <a:t>Şirketin ticaret unvanı ve merkezinin bulunduğu yer.</a:t>
            </a:r>
          </a:p>
          <a:p>
            <a:pPr lvl="1"/>
            <a:r>
              <a:rPr lang="tr-TR" sz="2800" kern="1200" dirty="0" smtClean="0">
                <a:solidFill>
                  <a:schemeClr val="tx1"/>
                </a:solidFill>
                <a:latin typeface="+mn-lt"/>
                <a:ea typeface="+mn-ea"/>
                <a:cs typeface="+mn-cs"/>
              </a:rPr>
              <a:t>Esaslı noktaları belirtilmiş ve tanımlanmış bir şekilde, şirketin işletme konusu.</a:t>
            </a:r>
          </a:p>
          <a:p>
            <a:pPr lvl="1"/>
            <a:r>
              <a:rPr lang="tr-TR" sz="2800" kern="1200" dirty="0" smtClean="0">
                <a:solidFill>
                  <a:schemeClr val="tx1"/>
                </a:solidFill>
                <a:latin typeface="+mn-lt"/>
                <a:ea typeface="+mn-ea"/>
                <a:cs typeface="+mn-cs"/>
              </a:rPr>
              <a:t>Esas sermayenin itibarî tutarı, esas sermaye paylarının sayısı, itibarî değerleri, varsa imtiyazlar, esas sermaye paylarının grupları.</a:t>
            </a:r>
          </a:p>
          <a:p>
            <a:pPr lvl="1"/>
            <a:r>
              <a:rPr lang="tr-TR" sz="2800" kern="1200" dirty="0" smtClean="0">
                <a:solidFill>
                  <a:schemeClr val="tx1"/>
                </a:solidFill>
                <a:latin typeface="+mn-lt"/>
                <a:ea typeface="+mn-ea"/>
                <a:cs typeface="+mn-cs"/>
              </a:rPr>
              <a:t>Müdürlerin adları, soyadları, unvanları, vatandaşlıkları.</a:t>
            </a:r>
          </a:p>
          <a:p>
            <a:pPr lvl="1"/>
            <a:r>
              <a:rPr lang="tr-TR" sz="2800" kern="1200" dirty="0" smtClean="0">
                <a:solidFill>
                  <a:schemeClr val="tx1"/>
                </a:solidFill>
                <a:latin typeface="+mn-lt"/>
                <a:ea typeface="+mn-ea"/>
                <a:cs typeface="+mn-cs"/>
              </a:rPr>
              <a:t>Şirket tarafından yapılacak ilanların şekli.</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kern="1200" dirty="0" smtClean="0">
                <a:solidFill>
                  <a:schemeClr val="tx1"/>
                </a:solidFill>
                <a:latin typeface="+mn-lt"/>
                <a:ea typeface="+mn-ea"/>
                <a:cs typeface="+mn-cs"/>
              </a:rPr>
              <a:t>Şirket Esas Sözleşmesinde Yazılmaları Şartıyla Bağlayıcı Olan Kayıtlar. </a:t>
            </a:r>
            <a:endParaRPr lang="tr-TR" b="1"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Aşağıdaki kayıtlar, şirket sözleşmesinde öngörüldükleri takdirde bağlayıcı hükümlerdir (TTK md. 577).</a:t>
            </a:r>
          </a:p>
          <a:p>
            <a:pPr lvl="0"/>
            <a:r>
              <a:rPr lang="tr-TR" sz="3200" kern="1200" dirty="0" smtClean="0">
                <a:solidFill>
                  <a:schemeClr val="tx1"/>
                </a:solidFill>
                <a:latin typeface="+mn-lt"/>
                <a:ea typeface="+mn-ea"/>
                <a:cs typeface="+mn-cs"/>
              </a:rPr>
              <a:t>Esas sermaye paylarının devrinin sınırlandırılmasına ilişkin kanuni hükümlerden ayrılan düzenlemeler.</a:t>
            </a:r>
          </a:p>
          <a:p>
            <a:pPr lvl="0"/>
            <a:r>
              <a:rPr lang="tr-TR" sz="3200" kern="1200" dirty="0" smtClean="0">
                <a:solidFill>
                  <a:schemeClr val="tx1"/>
                </a:solidFill>
                <a:latin typeface="+mn-lt"/>
                <a:ea typeface="+mn-ea"/>
                <a:cs typeface="+mn-cs"/>
              </a:rPr>
              <a:t>Ortaklara veya şirkete, esas sermaye payları ile ilgili olarak önerilmeye muhatap olma, önalım, geri alım ve alım hakları tanınması.</a:t>
            </a:r>
          </a:p>
          <a:p>
            <a:pPr lvl="0"/>
            <a:r>
              <a:rPr lang="tr-TR" sz="3200" kern="1200" dirty="0" smtClean="0">
                <a:solidFill>
                  <a:schemeClr val="tx1"/>
                </a:solidFill>
                <a:latin typeface="+mn-lt"/>
                <a:ea typeface="+mn-ea"/>
                <a:cs typeface="+mn-cs"/>
              </a:rPr>
              <a:t>Ek ödeme yükümlülüklerinin öngörülmesi, bunların şekli ve kapsamı.</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Şirket Esas Sözleşmesinde Yazılmaları Şartıyla Bağlayıcı Olan Kayıtlar. </a:t>
            </a:r>
            <a:endParaRPr lang="tr-TR" dirty="0"/>
          </a:p>
        </p:txBody>
      </p:sp>
      <p:sp>
        <p:nvSpPr>
          <p:cNvPr id="3" name="2 İçerik Yer Tutucusu"/>
          <p:cNvSpPr>
            <a:spLocks noGrp="1"/>
          </p:cNvSpPr>
          <p:nvPr>
            <p:ph idx="1"/>
          </p:nvPr>
        </p:nvSpPr>
        <p:spPr/>
        <p:txBody>
          <a:bodyPr>
            <a:normAutofit fontScale="85000" lnSpcReduction="20000"/>
          </a:bodyPr>
          <a:lstStyle/>
          <a:p>
            <a:pPr lvl="0"/>
            <a:r>
              <a:rPr lang="tr-TR" sz="3200" kern="1200" dirty="0" smtClean="0">
                <a:solidFill>
                  <a:schemeClr val="tx1"/>
                </a:solidFill>
                <a:latin typeface="+mn-lt"/>
                <a:ea typeface="+mn-ea"/>
                <a:cs typeface="+mn-cs"/>
              </a:rPr>
              <a:t>Yan edim yükümlülüklerinin öngörülmesi, bunların şekli ve kapsamı.</a:t>
            </a:r>
          </a:p>
          <a:p>
            <a:pPr lvl="0"/>
            <a:r>
              <a:rPr lang="tr-TR" sz="3200" kern="1200" dirty="0" smtClean="0">
                <a:solidFill>
                  <a:schemeClr val="tx1"/>
                </a:solidFill>
                <a:latin typeface="+mn-lt"/>
                <a:ea typeface="+mn-ea"/>
                <a:cs typeface="+mn-cs"/>
              </a:rPr>
              <a:t>Belirli veya belirlenebilir ortaklara veto hakkı veya bir genel kurul kararının oylanması sonucunda oyların eşit çıkması hâlinde bazı ortaklara üstün oy hakkı tanıyan hükümler.</a:t>
            </a:r>
          </a:p>
          <a:p>
            <a:pPr lvl="0"/>
            <a:r>
              <a:rPr lang="tr-TR" sz="3200" kern="1200" dirty="0" smtClean="0">
                <a:solidFill>
                  <a:schemeClr val="tx1"/>
                </a:solidFill>
                <a:latin typeface="+mn-lt"/>
                <a:ea typeface="+mn-ea"/>
                <a:cs typeface="+mn-cs"/>
              </a:rPr>
              <a:t>Kanunda ya da şirket sözleşmesinde öngörülmüş bulunan yükümlülüklerin hiç ya da zamanında yerine getirilmemeleri hâlinde uygulanabilecek sözleşme cezası hükümleri.</a:t>
            </a:r>
          </a:p>
          <a:p>
            <a:pPr lvl="0"/>
            <a:r>
              <a:rPr lang="tr-TR" sz="3200" kern="1200" dirty="0" smtClean="0">
                <a:solidFill>
                  <a:schemeClr val="tx1"/>
                </a:solidFill>
                <a:latin typeface="+mn-lt"/>
                <a:ea typeface="+mn-ea"/>
                <a:cs typeface="+mn-cs"/>
              </a:rPr>
              <a:t>Kanuni düzenlemeden ayrılan rekabet yasağına ilişkin hükümler.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Şirket Esas Sözleşmesinde Yazılmaları Şartıyla Bağlayıcı Olan Kayıtlar. </a:t>
            </a:r>
            <a:endParaRPr lang="tr-TR" dirty="0"/>
          </a:p>
        </p:txBody>
      </p:sp>
      <p:sp>
        <p:nvSpPr>
          <p:cNvPr id="3" name="2 İçerik Yer Tutucusu"/>
          <p:cNvSpPr>
            <a:spLocks noGrp="1"/>
          </p:cNvSpPr>
          <p:nvPr>
            <p:ph idx="1"/>
          </p:nvPr>
        </p:nvSpPr>
        <p:spPr/>
        <p:txBody>
          <a:bodyPr>
            <a:normAutofit lnSpcReduction="10000"/>
          </a:bodyPr>
          <a:lstStyle/>
          <a:p>
            <a:pPr lvl="0"/>
            <a:r>
              <a:rPr lang="tr-TR" sz="3200" kern="1200" dirty="0" smtClean="0">
                <a:solidFill>
                  <a:schemeClr val="tx1"/>
                </a:solidFill>
                <a:latin typeface="+mn-lt"/>
                <a:ea typeface="+mn-ea"/>
                <a:cs typeface="+mn-cs"/>
              </a:rPr>
              <a:t>Genel kurulun toplantıya çağrılmasına ilişkin özel hak tanıyan hükümler.</a:t>
            </a:r>
          </a:p>
          <a:p>
            <a:pPr lvl="0"/>
            <a:r>
              <a:rPr lang="tr-TR" sz="3200" kern="1200" dirty="0" smtClean="0">
                <a:solidFill>
                  <a:schemeClr val="tx1"/>
                </a:solidFill>
                <a:latin typeface="+mn-lt"/>
                <a:ea typeface="+mn-ea"/>
                <a:cs typeface="+mn-cs"/>
              </a:rPr>
              <a:t>Genel kurulda karar almaya, oy hakkına ve oy hakkının hesaplanmasına ilişkin kanuni düzenlemeden ayrılan hükümler.</a:t>
            </a:r>
          </a:p>
          <a:p>
            <a:pPr lvl="0"/>
            <a:r>
              <a:rPr lang="tr-TR" sz="3200" kern="1200" dirty="0" smtClean="0">
                <a:solidFill>
                  <a:schemeClr val="tx1"/>
                </a:solidFill>
                <a:latin typeface="+mn-lt"/>
                <a:ea typeface="+mn-ea"/>
                <a:cs typeface="+mn-cs"/>
              </a:rPr>
              <a:t>Şirket yönetiminin üçüncü bir kişiye bırakılmasına ilişkin yetki hükümleri.</a:t>
            </a:r>
          </a:p>
          <a:p>
            <a:pPr lvl="0"/>
            <a:r>
              <a:rPr lang="tr-TR" sz="3200" kern="1200" dirty="0" smtClean="0">
                <a:solidFill>
                  <a:schemeClr val="tx1"/>
                </a:solidFill>
                <a:latin typeface="+mn-lt"/>
                <a:ea typeface="+mn-ea"/>
                <a:cs typeface="+mn-cs"/>
              </a:rPr>
              <a:t>Bilanço kârının kullanılması hakkında kanundan ayrılan hükümler.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Şirket Esas Sözleşmesinde Yazılmaları Şartıyla Bağlayıcı Olan Kayıtlar. </a:t>
            </a:r>
            <a:endParaRPr lang="tr-TR" dirty="0"/>
          </a:p>
        </p:txBody>
      </p:sp>
      <p:sp>
        <p:nvSpPr>
          <p:cNvPr id="3" name="2 İçerik Yer Tutucusu"/>
          <p:cNvSpPr>
            <a:spLocks noGrp="1"/>
          </p:cNvSpPr>
          <p:nvPr>
            <p:ph idx="1"/>
          </p:nvPr>
        </p:nvSpPr>
        <p:spPr/>
        <p:txBody>
          <a:bodyPr>
            <a:normAutofit/>
          </a:bodyPr>
          <a:lstStyle/>
          <a:p>
            <a:pPr lvl="0"/>
            <a:r>
              <a:rPr lang="tr-TR" sz="3200" kern="1200" dirty="0" smtClean="0">
                <a:solidFill>
                  <a:schemeClr val="tx1"/>
                </a:solidFill>
                <a:latin typeface="+mn-lt"/>
                <a:ea typeface="+mn-ea"/>
                <a:cs typeface="+mn-cs"/>
              </a:rPr>
              <a:t>Çıkma hakkının tanınması ile bunun kullanılmasının şartları, bu hâllerde ödenecek olan ayrılma akçesinin türü ve tutarı.</a:t>
            </a:r>
          </a:p>
          <a:p>
            <a:pPr lvl="0"/>
            <a:r>
              <a:rPr lang="tr-TR" sz="3200" kern="1200" dirty="0" smtClean="0">
                <a:solidFill>
                  <a:schemeClr val="tx1"/>
                </a:solidFill>
                <a:latin typeface="+mn-lt"/>
                <a:ea typeface="+mn-ea"/>
                <a:cs typeface="+mn-cs"/>
              </a:rPr>
              <a:t>Ortağın şirketten çıkarılmasına ilişkin özel sebepleri gösteren hükümler.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Şirket Esas Sözleşmesinde Yazılmaları Şartıyla Bağlayıcı Olan Kayıtlar. </a:t>
            </a:r>
            <a:endParaRPr lang="tr-TR" dirty="0"/>
          </a:p>
        </p:txBody>
      </p:sp>
      <p:sp>
        <p:nvSpPr>
          <p:cNvPr id="3" name="2 İçerik Yer Tutucusu"/>
          <p:cNvSpPr>
            <a:spLocks noGrp="1"/>
          </p:cNvSpPr>
          <p:nvPr>
            <p:ph idx="1"/>
          </p:nvPr>
        </p:nvSpPr>
        <p:spPr/>
        <p:txBody>
          <a:bodyPr>
            <a:normAutofit fontScale="92500" lnSpcReduction="20000"/>
          </a:bodyPr>
          <a:lstStyle/>
          <a:p>
            <a:pPr lvl="0"/>
            <a:r>
              <a:rPr lang="tr-TR" sz="3200" kern="1200" dirty="0" smtClean="0">
                <a:solidFill>
                  <a:schemeClr val="tx1"/>
                </a:solidFill>
                <a:latin typeface="+mn-lt"/>
                <a:ea typeface="+mn-ea"/>
                <a:cs typeface="+mn-cs"/>
              </a:rPr>
              <a:t>Kanunda belirtilenler dışında öngörülen sona erme sebeplerine dair hükümler.</a:t>
            </a:r>
          </a:p>
          <a:p>
            <a:r>
              <a:rPr lang="tr-TR" sz="3200" kern="1200" dirty="0" smtClean="0">
                <a:solidFill>
                  <a:schemeClr val="tx1"/>
                </a:solidFill>
                <a:latin typeface="+mn-lt"/>
                <a:ea typeface="+mn-ea"/>
                <a:cs typeface="+mn-cs"/>
              </a:rPr>
              <a:t>Şirket sözleşmesi, </a:t>
            </a:r>
            <a:r>
              <a:rPr lang="tr-TR" sz="3200" kern="1200" dirty="0" err="1" smtClean="0">
                <a:solidFill>
                  <a:schemeClr val="tx1"/>
                </a:solidFill>
                <a:latin typeface="+mn-lt"/>
                <a:ea typeface="+mn-ea"/>
                <a:cs typeface="+mn-cs"/>
              </a:rPr>
              <a:t>TTK’nun</a:t>
            </a:r>
            <a:r>
              <a:rPr lang="tr-TR" sz="3200" kern="1200" dirty="0" smtClean="0">
                <a:solidFill>
                  <a:schemeClr val="tx1"/>
                </a:solidFill>
                <a:latin typeface="+mn-lt"/>
                <a:ea typeface="+mn-ea"/>
                <a:cs typeface="+mn-cs"/>
              </a:rPr>
              <a:t> limited şirketlere ilişkin hükümlerinden ancak kanunda buna açıkça izin verilmişse sapabilir. </a:t>
            </a:r>
          </a:p>
          <a:p>
            <a:r>
              <a:rPr lang="tr-TR" sz="3200" kern="1200" dirty="0" smtClean="0">
                <a:solidFill>
                  <a:schemeClr val="tx1"/>
                </a:solidFill>
                <a:latin typeface="+mn-lt"/>
                <a:ea typeface="+mn-ea"/>
                <a:cs typeface="+mn-cs"/>
              </a:rPr>
              <a:t>Limited şirkete ayni sermaye konacak ise ya da kuruluş sırasında işletme veya ayın devralınacaksa, bu </a:t>
            </a:r>
            <a:r>
              <a:rPr lang="tr-TR" sz="3200" kern="1200" dirty="0" err="1" smtClean="0">
                <a:solidFill>
                  <a:schemeClr val="tx1"/>
                </a:solidFill>
                <a:latin typeface="+mn-lt"/>
                <a:ea typeface="+mn-ea"/>
                <a:cs typeface="+mn-cs"/>
              </a:rPr>
              <a:t>ayınlara</a:t>
            </a:r>
            <a:r>
              <a:rPr lang="tr-TR" sz="3200" kern="1200" dirty="0" smtClean="0">
                <a:solidFill>
                  <a:schemeClr val="tx1"/>
                </a:solidFill>
                <a:latin typeface="+mn-lt"/>
                <a:ea typeface="+mn-ea"/>
                <a:cs typeface="+mn-cs"/>
              </a:rPr>
              <a:t> ve işletmelere, şirket merkezinin bulunacağı yerdeki asliye ticaret mahkemesi tarafından atanan bilirkişilerce değer biçilmesi gerekecektir (TTK md. 578; md. 378).</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Noter Onayı –</a:t>
            </a:r>
            <a:r>
              <a:rPr lang="tr-TR" baseline="0" dirty="0" smtClean="0"/>
              <a:t> Kurucular Beyanı – Sermaye Taahhütlerinin Ödenmesi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Yazılı şekilde hazırlanan ve kurucularca imzalanan şirket esas sözleşmesinde imzaların noter tarafından onaylanması gerekir (md. 575). Onaya şirket merkezindeki noter yetkilidir. Noter, sözleşmenin içeriğini denetlemeye yetkili değildir. Noter onayı sadece imzalara ilişkindir. </a:t>
            </a:r>
          </a:p>
          <a:p>
            <a:r>
              <a:rPr lang="tr-TR" sz="3200" kern="1200" dirty="0" smtClean="0">
                <a:solidFill>
                  <a:schemeClr val="tx1"/>
                </a:solidFill>
                <a:latin typeface="+mn-lt"/>
                <a:ea typeface="+mn-ea"/>
                <a:cs typeface="+mn-cs"/>
              </a:rPr>
              <a:t>Kurucular beyanı, kuruluşa ilişkin olarak hazırlanan ve kurucular tarafından imzalanan bir beyandır. Kurucular beyanı, anonim şirketin kurucular beyanı ile aynı içerik ve şekilde düzenlenecektir (md. 586 f.  Bent b; md. 349 f. 1).</a:t>
            </a:r>
          </a:p>
          <a:p>
            <a:r>
              <a:rPr lang="tr-TR" sz="3200" kern="1200" dirty="0" smtClean="0">
                <a:solidFill>
                  <a:schemeClr val="tx1"/>
                </a:solidFill>
                <a:latin typeface="+mn-lt"/>
                <a:ea typeface="+mn-ea"/>
                <a:cs typeface="+mn-cs"/>
              </a:rPr>
              <a:t>TTK md. 585’e göre, ortaklar paylarını koşulsuz taahhüt etmeliler ve nakit kısmın yüzde yirmi beşini hemen ödemelidirler. Sermaye borcuna ilişkin diğer hususlarda anonim şirket hükümleri uygulanacaktır.</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Tüzel Kişiliğin Kazanılması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Şirket, ticaret siciline tescil ile tüzel kişilik kazanır (TTK md. 588 f. 1). TTSG’de ilanın şirketin tüzel kişilik kazanmasına bir etkisi yoktur. Şirket kuruluşu, anonim şirketlerde olduğu gibi limited şirketler için de kurulma anı ve tüzel kişilik kazanma olarak ikili bir ayırıma tabi tutulmuştur. Tüzel kişilik kazanılmadan önce kurucular arasında ön ortaklık ortaya çıkmaktadır.</a:t>
            </a:r>
          </a:p>
          <a:p>
            <a:r>
              <a:rPr lang="tr-TR" sz="3200" kern="1200" smtClean="0">
                <a:solidFill>
                  <a:schemeClr val="tx1"/>
                </a:solidFill>
                <a:latin typeface="+mn-lt"/>
                <a:ea typeface="+mn-ea"/>
                <a:cs typeface="+mn-cs"/>
              </a:rPr>
              <a:t>TTK md. 644 bent b’ye göre anonim şirketlerin fesih davasına ilişkin 353. madde hükmü, limited şirketlere de uygulanacaktır. </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Organları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TTK iki zorunlu organ öngörmektedir. Bunlar Genel Kurul (TTK md. 616-622) ve Müdürlerdir (TTK md. 623-632).</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Kurul</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Genel kurul limited şirketin karar organıdır. Tüm ortakların katılması ile oluşur. Sözleşmenin değiştirilmesi, sermayenin azaltılması veya artırılması, kar dağıtımına karar verilmesi gibi konularda genel kurul yetkilidir. </a:t>
            </a:r>
          </a:p>
          <a:p>
            <a:r>
              <a:rPr lang="tr-TR" sz="3200" kern="1200" dirty="0" smtClean="0">
                <a:solidFill>
                  <a:schemeClr val="tx1"/>
                </a:solidFill>
                <a:latin typeface="+mn-lt"/>
                <a:ea typeface="+mn-ea"/>
                <a:cs typeface="+mn-cs"/>
              </a:rPr>
              <a:t>Limited şirket tek ortaklı ise genel kurula ait tüm yetkiler bu ortağa aittir. Ancak, tek ortağın genel kurul sıfatıyla alacağı kararların mutlaka yazılı olması gerekir; aksi halde geçerli olmaz (md. 616 f. 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Özellikleri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Limited şirket borçlarından dolayı sınırlık sorumluluk getirmesi ve şirket esas sözleşmesinde belirli bir asgari sermaye gösterilmesi mecburiyetinden dolayı anonim şirkete; yönetimin işleyişinden dolayı </a:t>
            </a:r>
            <a:r>
              <a:rPr lang="tr-TR" sz="3200" kern="1200" dirty="0" err="1" smtClean="0">
                <a:solidFill>
                  <a:schemeClr val="tx1"/>
                </a:solidFill>
                <a:latin typeface="+mn-lt"/>
                <a:ea typeface="+mn-ea"/>
                <a:cs typeface="+mn-cs"/>
              </a:rPr>
              <a:t>kollektif</a:t>
            </a:r>
            <a:r>
              <a:rPr lang="tr-TR" sz="3200" kern="1200" dirty="0" smtClean="0">
                <a:solidFill>
                  <a:schemeClr val="tx1"/>
                </a:solidFill>
                <a:latin typeface="+mn-lt"/>
                <a:ea typeface="+mn-ea"/>
                <a:cs typeface="+mn-cs"/>
              </a:rPr>
              <a:t> şirkete benzerler. Yeni Kanun limited şirketin anonim şirkete benzerliği güçlendirmiştir.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Kurul</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Limited şirketlerde genel kurul olağan ve olağanüstü olmak üzere iki şekilde toplanır. Olağan genel kurul toplantısının her yıl için hesap döneminin sona ermesinden itibaren üç ay içinde ve en az senede bir kez yapılması gerekmektedir (md. 617 f. 1). </a:t>
            </a:r>
          </a:p>
          <a:p>
            <a:r>
              <a:rPr lang="tr-TR" sz="3200" kern="1200" dirty="0" smtClean="0">
                <a:solidFill>
                  <a:schemeClr val="tx1"/>
                </a:solidFill>
                <a:latin typeface="+mn-lt"/>
                <a:ea typeface="+mn-ea"/>
                <a:cs typeface="+mn-cs"/>
              </a:rPr>
              <a:t>Olağanüstü genel kurul toplantısı ise, şirket sözleşmesi uyarınca ve gerektikçe her zaman için yapılabilir (md. 617 f. 1). Herhangi bir ortak sözlü görüşme isteminde bulunmadıkça, limited şirketlerde genel kurul kararları, ortaklardan birinin gündem maddesi ile ilgili önerisine diğer ortakların yazılı onayları alınmak suretiyle de verilebilir. Aynı önerinin tüm ortakların onayına sunulması kararın geçerliliği için şarttır (md. 617 f. 4).</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Kurul</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Toplantıya çağrı, azlığın çağrı ve öneri hakkı, gündem, öneriler, çağrısız genel kurul, hazırlık önlemleri, tutanak, yetkisiz katılma konularında anonim şirketlere ilişkin hükümler, Bakanlık temsilcisine ilişkin olanlar hariç, kıyas yoluyla uygulanır. </a:t>
            </a:r>
          </a:p>
          <a:p>
            <a:r>
              <a:rPr lang="tr-TR" sz="3200" kern="1200" dirty="0" smtClean="0">
                <a:solidFill>
                  <a:schemeClr val="tx1"/>
                </a:solidFill>
                <a:latin typeface="+mn-lt"/>
                <a:ea typeface="+mn-ea"/>
                <a:cs typeface="+mn-cs"/>
              </a:rPr>
              <a:t>Genel kurul müdürler tarafından toplantıya çağrılır (md. 617 f. 1). Ancak limited şirkette azınlığın da genel kurulu toplantıya çağırma yetkisi vardır (md. 617 f. 3). Genel kurul, toplantı gününden en az on beş gün önce toplantıya çağrılır. Şirket sözleşmesi bu süreyi uzatabilir veya on güne kadar kısaltabilir (md. 617 f. 2).</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Kurul</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Tek ortaklı limited şirketlerde, bu ortak genel kurulun tüm yetkilerine sahiptir. Tek ortağın genel kurul sıfatıyla alacağı kararların geçerlilik kazanabilmeleri için yazılı olmaları şarttır (md. 616 f. 3).</a:t>
            </a:r>
          </a:p>
          <a:p>
            <a:r>
              <a:rPr lang="tr-TR" sz="3200" kern="1200" dirty="0" smtClean="0">
                <a:solidFill>
                  <a:schemeClr val="tx1"/>
                </a:solidFill>
                <a:latin typeface="+mn-lt"/>
                <a:ea typeface="+mn-ea"/>
                <a:cs typeface="+mn-cs"/>
              </a:rPr>
              <a:t>Limited şirketlerde toplantı ve karar yetersayısı konusunda, genel karar yetersayısı ve özel karar yetersayısı olmak üzere ikili bir ayırıma gidilmiştir. Her iki duruma ilişkin genel kurul toplantı ve karar yetersayıları aşağıda sırasıyla açıklanmıştır.</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Genel Yetersayı</a:t>
            </a:r>
            <a:r>
              <a:rPr lang="tr-TR" sz="3200"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Kanun veya şirket sözleşmesinde aksi öngörülmediği takdirde, seçim kararları dâhil, tüm genel kurul kararları, toplantıda temsil edilen oyların salt çoğunluğu ile alınır (md. 620 f. 1). </a:t>
            </a:r>
          </a:p>
          <a:p>
            <a:r>
              <a:rPr lang="tr-TR" sz="3200" kern="1200" dirty="0" smtClean="0">
                <a:solidFill>
                  <a:schemeClr val="tx1"/>
                </a:solidFill>
                <a:latin typeface="+mn-lt"/>
                <a:ea typeface="+mn-ea"/>
                <a:cs typeface="+mn-cs"/>
              </a:rPr>
              <a:t>Aşağıda belirtilen genel kurul kararları, temsil edilen oyların en az üçte ikisinin ve oy hakkı bulunan esas sermayenin tamamının salt çoğunluğunun bir arada bulunması halinde alınabilir (md. 621 f. 1).</a:t>
            </a:r>
          </a:p>
          <a:p>
            <a:pPr lvl="1"/>
            <a:r>
              <a:rPr lang="tr-TR" sz="2800" kern="1200" dirty="0" smtClean="0">
                <a:solidFill>
                  <a:schemeClr val="tx1"/>
                </a:solidFill>
                <a:latin typeface="+mn-lt"/>
                <a:ea typeface="+mn-ea"/>
                <a:cs typeface="+mn-cs"/>
              </a:rPr>
              <a:t>Şirket işletme konusunun değiştirilmesi.</a:t>
            </a:r>
          </a:p>
          <a:p>
            <a:pPr lvl="1"/>
            <a:r>
              <a:rPr lang="tr-TR" sz="2800" kern="1200" dirty="0" smtClean="0">
                <a:solidFill>
                  <a:schemeClr val="tx1"/>
                </a:solidFill>
                <a:latin typeface="+mn-lt"/>
                <a:ea typeface="+mn-ea"/>
                <a:cs typeface="+mn-cs"/>
              </a:rPr>
              <a:t>Oyda imtiyazlı esas sermaye paylarının öngörülmesi.</a:t>
            </a:r>
          </a:p>
          <a:p>
            <a:pPr lvl="1"/>
            <a:r>
              <a:rPr lang="tr-TR" sz="2800" kern="1200" dirty="0" smtClean="0">
                <a:solidFill>
                  <a:schemeClr val="tx1"/>
                </a:solidFill>
                <a:latin typeface="+mn-lt"/>
                <a:ea typeface="+mn-ea"/>
                <a:cs typeface="+mn-cs"/>
              </a:rPr>
              <a:t>Esas sermaye paylarının devrinin sınırlandırılması, yasaklanması ya da kolaylaştırılması.</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i="1" kern="1200" dirty="0" smtClean="0">
                <a:solidFill>
                  <a:schemeClr val="tx1"/>
                </a:solidFill>
                <a:latin typeface="+mn-lt"/>
                <a:ea typeface="+mn-ea"/>
                <a:cs typeface="+mn-cs"/>
              </a:rPr>
              <a:t>Genel Yetersayı</a:t>
            </a:r>
            <a:r>
              <a:rPr lang="tr-TR" sz="3200"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92500" lnSpcReduction="10000"/>
          </a:bodyPr>
          <a:lstStyle/>
          <a:p>
            <a:pPr lvl="1"/>
            <a:r>
              <a:rPr lang="tr-TR" sz="2800" kern="1200" dirty="0" smtClean="0">
                <a:solidFill>
                  <a:schemeClr val="tx1"/>
                </a:solidFill>
                <a:latin typeface="+mn-lt"/>
                <a:ea typeface="+mn-ea"/>
                <a:cs typeface="+mn-cs"/>
              </a:rPr>
              <a:t>Esas sermayenin artırılması.</a:t>
            </a:r>
          </a:p>
          <a:p>
            <a:pPr lvl="1"/>
            <a:r>
              <a:rPr lang="tr-TR" sz="2800" kern="1200" dirty="0" smtClean="0">
                <a:solidFill>
                  <a:schemeClr val="tx1"/>
                </a:solidFill>
                <a:latin typeface="+mn-lt"/>
                <a:ea typeface="+mn-ea"/>
                <a:cs typeface="+mn-cs"/>
              </a:rPr>
              <a:t>Rüçhan hakkının sınırlandırılması ya da kaldırılması.</a:t>
            </a:r>
          </a:p>
          <a:p>
            <a:pPr lvl="1"/>
            <a:r>
              <a:rPr lang="tr-TR" sz="2800" kern="1200" dirty="0" smtClean="0">
                <a:solidFill>
                  <a:schemeClr val="tx1"/>
                </a:solidFill>
                <a:latin typeface="+mn-lt"/>
                <a:ea typeface="+mn-ea"/>
                <a:cs typeface="+mn-cs"/>
              </a:rPr>
              <a:t>Şirket merkezinin değiştirilmesi.</a:t>
            </a:r>
          </a:p>
          <a:p>
            <a:pPr lvl="1"/>
            <a:r>
              <a:rPr lang="tr-TR" sz="2800" kern="1200" dirty="0" smtClean="0">
                <a:solidFill>
                  <a:schemeClr val="tx1"/>
                </a:solidFill>
                <a:latin typeface="+mn-lt"/>
                <a:ea typeface="+mn-ea"/>
                <a:cs typeface="+mn-cs"/>
              </a:rPr>
              <a:t>Müdürlerin ve ortakların, bağlılık yükümüne veya rekabet yasağına aykırı faaliyette bulunmalarına genel kurul tarafından onay verilmesi.</a:t>
            </a:r>
          </a:p>
          <a:p>
            <a:pPr lvl="1"/>
            <a:r>
              <a:rPr lang="tr-TR" sz="2800" kern="1200" dirty="0" smtClean="0">
                <a:solidFill>
                  <a:schemeClr val="tx1"/>
                </a:solidFill>
                <a:latin typeface="+mn-lt"/>
                <a:ea typeface="+mn-ea"/>
                <a:cs typeface="+mn-cs"/>
              </a:rPr>
              <a:t>Bir ortağın haklı sebepler dolayısıyla şirketten çıkarılması için mahkemeye başvurulması ve bir ortağın şirket sözleşmesinde öngörülen sebepten dolayı şirketten çıkarılması.</a:t>
            </a:r>
          </a:p>
          <a:p>
            <a:pPr lvl="1"/>
            <a:r>
              <a:rPr lang="tr-TR" sz="2800" kern="1200" dirty="0" smtClean="0">
                <a:solidFill>
                  <a:schemeClr val="tx1"/>
                </a:solidFill>
                <a:latin typeface="+mn-lt"/>
                <a:ea typeface="+mn-ea"/>
                <a:cs typeface="+mn-cs"/>
              </a:rPr>
              <a:t>Şirketin feshi.</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Oy Hakkının Hesabı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Ortakların oy hakkı esas sermaye paylarının itibarî değerine göre hesaplanır. Şirket sözleşmesinde daha yüksek bir tutar öngörülmemişse her yirmi beş Türk Lirası bir oy hakkı verir. Şirket sözleşmesi oy hakkını, itibarî değerden bağımsız olarak her esas sermaye payına bir oy hakkı düşecek şekilde de belirleyebilir. Bu hâlde en küçük esas sermaye payının itibarî değeri, diğer esas sermaye paylarının itibarî değerleri toplamının onda birinden az olamaz (md. 618 f. 2). Oyda imtiyaz denetçilerin seçimi, özel denetçi seçimi ve sorumluluk davası açılması hakkında karar verilmesi durumlarında uygulanmaz.</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Oy Hakkının Hesabı</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Bazı hallerde oy hakkı kullanılamaz. Herhangi bir şekilde şirket yönetimine katılmış bulunanlar, müdürlerin ibralarına ilişkin kararlarda oy kullanamazlar (md. 619 f. 1). Şirketin kendi esas sermaye payını iktisabına ilişkin kararlarda, esas sermaye payını devreden ortak oy kullanamaz (md. 619 f. 2). Ortağın bağlılık yükümüne veya rekabet yasağına aykırı faaliyetlerde bulunmasını onaylayan kararlarda ilgili ortak oy kullanamaz (md. 619 f. 3).</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İptal Davası Açma Hakkı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TTK’nun anonim şirket genel kurul kararlarının butlanına ve iptaline ilişkin hükümleri, kıyas yoluyla limited şirketlere de uygulanır (md. 622 f. 1).</a:t>
            </a:r>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Müdür/</a:t>
            </a:r>
            <a:r>
              <a:rPr lang="tr-TR" sz="3200" b="1" kern="1200" dirty="0" err="1" smtClean="0">
                <a:solidFill>
                  <a:schemeClr val="tx1"/>
                </a:solidFill>
                <a:latin typeface="+mn-lt"/>
                <a:ea typeface="+mn-ea"/>
                <a:cs typeface="+mn-cs"/>
              </a:rPr>
              <a:t>ler</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Müdür ya da müdürler limited şirketin yönetim ve temsil organıdır. Müdürlerin birden fazla olması mümkündür. En az bir ortağın müdürler kurulunda bulunması zorunludur (TTK md. 623 f. 1). Müdürün birden fazla olması halinde onların bir kurul oluşturacağı belirtilmiş ve anonim şirket yönetim kuruluna benzer bir işleyiş kuralına bağlanmıştır (md. 624). </a:t>
            </a:r>
            <a:endParaRPr lang="tr-T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Müdürlerin Atanmaları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Limited şirketin kuruluşunda müdürlerin şirket sözleşmesiyle atanması zorunludur. Müdürler sözleşmeyle belli bir süre için atanabileceği gibi süresiz de atanabilirler. Belirli bir süre için atanan müdürlerin görevi sürenin dolması ile sona erer. </a:t>
            </a:r>
          </a:p>
          <a:p>
            <a:r>
              <a:rPr lang="tr-TR" sz="3200" kern="1200" dirty="0" smtClean="0">
                <a:solidFill>
                  <a:schemeClr val="tx1"/>
                </a:solidFill>
                <a:latin typeface="+mn-lt"/>
                <a:ea typeface="+mn-ea"/>
                <a:cs typeface="+mn-cs"/>
              </a:rPr>
              <a:t>Müdürlük vasfı müdürün ölümü, iflas etmesi, fiil ehliyetini kaybetmesi veya ehliyetinin kısıtlanması ya da üyelik için gerekli kanuni koşulları yitirmesi halinde kendiliğinden sona erecektir. Müdür istifa ederek görevinden çekilirse bu sıfatı sona erer. Müdürler genel kurul tarafından olağan çoğunlukla her zaman görevden alınabilirler. Haklı sebep varsa müdürün azli mahkemeden de istenebilir.</a:t>
            </a:r>
          </a:p>
          <a:p>
            <a:r>
              <a:rPr lang="tr-TR" sz="3200" kern="1200" dirty="0" smtClean="0">
                <a:solidFill>
                  <a:schemeClr val="tx1"/>
                </a:solidFill>
                <a:latin typeface="+mn-lt"/>
                <a:ea typeface="+mn-ea"/>
                <a:cs typeface="+mn-cs"/>
              </a:rPr>
              <a:t>Bu durumda genel kurul tarafından yeni müdür seçilecektir (md. 616 f. 1 </a:t>
            </a:r>
            <a:r>
              <a:rPr lang="tr-TR" sz="3200" kern="1200" dirty="0" err="1" smtClean="0">
                <a:solidFill>
                  <a:schemeClr val="tx1"/>
                </a:solidFill>
                <a:latin typeface="+mn-lt"/>
                <a:ea typeface="+mn-ea"/>
                <a:cs typeface="+mn-cs"/>
              </a:rPr>
              <a:t>bend</a:t>
            </a:r>
            <a:r>
              <a:rPr lang="tr-TR" sz="3200" kern="1200" dirty="0" smtClean="0">
                <a:solidFill>
                  <a:schemeClr val="tx1"/>
                </a:solidFill>
                <a:latin typeface="+mn-lt"/>
                <a:ea typeface="+mn-ea"/>
                <a:cs typeface="+mn-cs"/>
              </a:rPr>
              <a:t> b). </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Tanımı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Limited şirket, bir veya daha çok gerçek veya tüzel kişi tarafından bir ticaret unvanı altında kurulan; esas sermayesi belirli olup esas sermaye paylarının toplamından oluşan; ortakların, şirket borçlarından sorumluluğu koymayı taahhüt ettiği sermaye payı ile sınırlı, tüzel kişiliğe sahip bir ortaklık tipidir (TTK md. 573).</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Müdürlerin Görev ve Yetkileri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Müdürler limited şirketin yönetim (idare) ve temsilinde yetkili ve görevlidirler. </a:t>
            </a:r>
          </a:p>
          <a:p>
            <a:r>
              <a:rPr lang="tr-TR" sz="3200" kern="1200" dirty="0" smtClean="0">
                <a:solidFill>
                  <a:schemeClr val="tx1"/>
                </a:solidFill>
                <a:latin typeface="+mn-lt"/>
                <a:ea typeface="+mn-ea"/>
                <a:cs typeface="+mn-cs"/>
              </a:rPr>
              <a:t>TTK md. 625’e göre müdürler, kanun ve şirket sözleşmesinin genel kurula vermediği bütün konularda yetkilidir. Müdür ya da müdürler kurulunun aldığı kararların karar defterine yazılması ve müdürler tarafından imzalanması gereklidir (TTK md. 390 f. 5).</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Müdürlerin Görev ve Yetkileri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Temsil yetkisinin kullanılmasında aksi şirket sözleşmesinde belirtilmemişse çift imza kuralı geçerlidir. Limited şirketin tek müdürü varsa bunun imzası şirketi bağlaması için yeterlidir. Şirket adına imza yetkisini haiz kişiler şirketin unvanı altında imza atarlar. Şirket tarafından düzenlenecek belgelerde şirketin merkezi, sicile kayıtlı olduğu yer ve sicil numarası gösterilir. </a:t>
            </a:r>
          </a:p>
          <a:p>
            <a:r>
              <a:rPr lang="tr-TR" sz="3200" kern="1200" dirty="0" smtClean="0">
                <a:solidFill>
                  <a:schemeClr val="tx1"/>
                </a:solidFill>
                <a:latin typeface="+mn-lt"/>
                <a:ea typeface="+mn-ea"/>
                <a:cs typeface="+mn-cs"/>
              </a:rPr>
              <a:t>Temsil yetkisinin sınırlandırılması, iyiniyet sahibi üçüncü kişilere karşı hüküm ifade etmez. Ancak, temsil yetkisinin sadece merkezin veya bir şubenin işlerine mahsus kılındığı veya birlikte kullanılmasına ilişkin tescil ve ilan edilen sınırlamalar geçerlidir. </a:t>
            </a:r>
          </a:p>
          <a:p>
            <a:r>
              <a:rPr lang="tr-TR" sz="3200" kern="1200" dirty="0" smtClean="0">
                <a:solidFill>
                  <a:schemeClr val="tx1"/>
                </a:solidFill>
                <a:latin typeface="+mn-lt"/>
                <a:ea typeface="+mn-ea"/>
                <a:cs typeface="+mn-cs"/>
              </a:rPr>
              <a:t>Temsile veya yönetime yetkili olanların, görevlerini yaptıkları sırada işledikleri haksız fiillerden şirket sorumludur. Şirketin </a:t>
            </a:r>
            <a:r>
              <a:rPr lang="tr-TR" sz="3200" kern="1200" dirty="0" err="1" smtClean="0">
                <a:solidFill>
                  <a:schemeClr val="tx1"/>
                </a:solidFill>
                <a:latin typeface="+mn-lt"/>
                <a:ea typeface="+mn-ea"/>
                <a:cs typeface="+mn-cs"/>
              </a:rPr>
              <a:t>rücû</a:t>
            </a:r>
            <a:r>
              <a:rPr lang="tr-TR" sz="3200" kern="1200" dirty="0" smtClean="0">
                <a:solidFill>
                  <a:schemeClr val="tx1"/>
                </a:solidFill>
                <a:latin typeface="+mn-lt"/>
                <a:ea typeface="+mn-ea"/>
                <a:cs typeface="+mn-cs"/>
              </a:rPr>
              <a:t> hakkı saklıdır. </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Müdürlerin Hak ve Yükümlülükleri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Şirket sözleşmesine konulacak hükümlere müdürlere kardan pay verilebileceği (TTK md. 577 f. 1) gibi huzur hakkı da tanınabilir. Müdürlerin ücreti ise genel kurul tarafından belirlenir (md. 616).</a:t>
            </a:r>
          </a:p>
          <a:p>
            <a:r>
              <a:rPr lang="tr-TR" sz="3200" kern="1200" dirty="0" smtClean="0">
                <a:solidFill>
                  <a:schemeClr val="tx1"/>
                </a:solidFill>
                <a:latin typeface="+mn-lt"/>
                <a:ea typeface="+mn-ea"/>
                <a:cs typeface="+mn-cs"/>
              </a:rPr>
              <a:t>Müdürler ve yönetimle görevli kişiler, görevlerini tüm özeni göstererek yerine getirmek ve şirketin menfaatlerini, dürüstlük kuralı çerçevesinde, gözetmekle yükümlüdürler. Buna </a:t>
            </a:r>
            <a:r>
              <a:rPr lang="tr-TR" sz="3200" i="1" kern="1200" dirty="0" smtClean="0">
                <a:solidFill>
                  <a:schemeClr val="tx1"/>
                </a:solidFill>
                <a:latin typeface="+mn-lt"/>
                <a:ea typeface="+mn-ea"/>
                <a:cs typeface="+mn-cs"/>
              </a:rPr>
              <a:t>sır saklama yükümlülüğü</a:t>
            </a:r>
            <a:r>
              <a:rPr lang="tr-TR" sz="3200" kern="1200" dirty="0" smtClean="0">
                <a:solidFill>
                  <a:schemeClr val="tx1"/>
                </a:solidFill>
                <a:latin typeface="+mn-lt"/>
                <a:ea typeface="+mn-ea"/>
                <a:cs typeface="+mn-cs"/>
              </a:rPr>
              <a:t> de ilave edilebilir. </a:t>
            </a:r>
          </a:p>
          <a:p>
            <a:r>
              <a:rPr lang="tr-TR" sz="3200" kern="1200" dirty="0" smtClean="0">
                <a:solidFill>
                  <a:schemeClr val="tx1"/>
                </a:solidFill>
                <a:latin typeface="+mn-lt"/>
                <a:ea typeface="+mn-ea"/>
                <a:cs typeface="+mn-cs"/>
              </a:rPr>
              <a:t>Şirket sözleşmesinde aksi öngörülmemiş veya diğer tüm ortaklar yazılı olarak izin vermemişse, müdürler şirketle rekabet oluşturan bir faaliyette bulunamazlar. Şirket sözleşmesi ortakların onayı yerine ortaklar genel kurulunun onay kararını öngörebilir. </a:t>
            </a:r>
          </a:p>
          <a:p>
            <a:r>
              <a:rPr lang="tr-TR" sz="3200" kern="1200" dirty="0" smtClean="0">
                <a:solidFill>
                  <a:schemeClr val="tx1"/>
                </a:solidFill>
                <a:latin typeface="+mn-lt"/>
                <a:ea typeface="+mn-ea"/>
                <a:cs typeface="+mn-cs"/>
              </a:rPr>
              <a:t>Müdürler ortaklara eşit şartlar altında eşit işlem yaparlar.</a:t>
            </a: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Müdür/</a:t>
            </a:r>
            <a:r>
              <a:rPr lang="tr-TR" sz="3200" b="1" kern="1200" dirty="0" err="1" smtClean="0">
                <a:solidFill>
                  <a:schemeClr val="tx1"/>
                </a:solidFill>
                <a:latin typeface="+mn-lt"/>
                <a:ea typeface="+mn-ea"/>
                <a:cs typeface="+mn-cs"/>
              </a:rPr>
              <a:t>lerin</a:t>
            </a:r>
            <a:r>
              <a:rPr lang="tr-TR" sz="3200" b="1" kern="1200" dirty="0" smtClean="0">
                <a:solidFill>
                  <a:schemeClr val="tx1"/>
                </a:solidFill>
                <a:latin typeface="+mn-lt"/>
                <a:ea typeface="+mn-ea"/>
                <a:cs typeface="+mn-cs"/>
              </a:rPr>
              <a:t> Sorumluluğu</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Müdürler kanundan ve şirket sözleşmesinden doğan yükümlülüklerini, kusurlarıyla ihlal ettikleri takdirde, hem şirkete, hem ortaklara, hem de şirket alacaklılarına karşı verdikleri zarardan sorumludurlar (TTK md. 644 bent b; md. 553). Limited şirket kanuni temsilcilerinin ayrıca kamu borçlarından doğan sorumlulukları da bulunmaktadır (VUK md. 10; AATUK mük. md. 35).</a:t>
            </a:r>
            <a:endParaRPr lang="tr-T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Ticari Mümessiller ve Ticari Vekiller</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Şirket sözleşmesinde başka şekilde düzenlenmediği takdirde, ticari mümessiller ve ticari vekiller ancak genel kurul kararı ile atanabilirler; yetkileri genel kurul tarafından sınırlandırılabilir (TTK md.631 f. 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Limited Şirkette Denetim</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Anonim şirketin denetçiye ve özel denetime ilişkin hükümleri limited şirkete de uygulanır (md. 635).</a:t>
            </a:r>
            <a:endParaRPr lang="tr-T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Limited Şirkette Ortaklık</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Limited şirket ortakları esas sermaye payı üstlenen kurucular ile sonradan bu payların kendilerine geçtiği kişilerdir. Limited şirketlerde esas sermaye paylarını içeren bir defterin tutulması zorunludur (md. 594 f. 1). Ayrıca esas sermaye pay senetleri ispat aracı şeklinde veya nama yazılı olarak düzenlenir. </a:t>
            </a:r>
          </a:p>
          <a:p>
            <a:r>
              <a:rPr lang="tr-TR" sz="3200" kern="1200" smtClean="0">
                <a:solidFill>
                  <a:schemeClr val="tx1"/>
                </a:solidFill>
                <a:latin typeface="+mn-lt"/>
                <a:ea typeface="+mn-ea"/>
                <a:cs typeface="+mn-cs"/>
              </a:rPr>
              <a:t>Limited şirkette ortaklık bir takım hak ve borçları beraberinde getirir.</a:t>
            </a:r>
            <a:endParaRPr lang="tr-T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Hakları</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Ortağın kar payı isteme hakkı anonim ortaklık hükümlerine göre düzenlenmiştir. Ancak ek ödeme yükümlülüğü öngörülmüş ve bu yerine getirilmişse, karın hesaplanmasında bunun da dikkate alınması gerekir.</a:t>
            </a:r>
          </a:p>
          <a:p>
            <a:r>
              <a:rPr lang="tr-TR" sz="3200" kern="1200" dirty="0" smtClean="0">
                <a:solidFill>
                  <a:schemeClr val="tx1"/>
                </a:solidFill>
                <a:latin typeface="+mn-lt"/>
                <a:ea typeface="+mn-ea"/>
                <a:cs typeface="+mn-cs"/>
              </a:rPr>
              <a:t> Haksız yere kar almış olan ortak bunu geri vermekle yükümlüdür (md. 611 f. 1). Şirketin haksız alınan kârı geri alma hakkı, paranın alındığı tarihten itibaren beş yıl, iyiniyetin varlığında iki yıl sonra zamanaşımına uğrar (f. 3).</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Hakları</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Esas sermayeye ve ek ödemelere faiz verilemez. Şirket sözleşmesiyle hazırlık dönemi faizi ödenmesi öngörülebilir. Bu hâlde anonim şirketlere ilişkin hükümler uygulanır (md. 609).</a:t>
            </a:r>
          </a:p>
          <a:p>
            <a:r>
              <a:rPr lang="tr-TR" sz="3200" kern="1200" dirty="0" smtClean="0">
                <a:solidFill>
                  <a:schemeClr val="tx1"/>
                </a:solidFill>
                <a:latin typeface="+mn-lt"/>
                <a:ea typeface="+mn-ea"/>
                <a:cs typeface="+mn-cs"/>
              </a:rPr>
              <a:t>Ortaklara tanınmış oy hakkı esas sermaye paylarının itibarî değerine göre hesaplanır. Şirket sözleşmesinde daha yüksek bir tutar öngörülmemişse her </a:t>
            </a:r>
            <a:r>
              <a:rPr lang="tr-TR" sz="3200" kern="1200" dirty="0" err="1" smtClean="0">
                <a:solidFill>
                  <a:schemeClr val="tx1"/>
                </a:solidFill>
                <a:latin typeface="+mn-lt"/>
                <a:ea typeface="+mn-ea"/>
                <a:cs typeface="+mn-cs"/>
              </a:rPr>
              <a:t>yirmibeş</a:t>
            </a:r>
            <a:r>
              <a:rPr lang="tr-TR" sz="3200" kern="1200" dirty="0" smtClean="0">
                <a:solidFill>
                  <a:schemeClr val="tx1"/>
                </a:solidFill>
                <a:latin typeface="+mn-lt"/>
                <a:ea typeface="+mn-ea"/>
                <a:cs typeface="+mn-cs"/>
              </a:rPr>
              <a:t> Türk Lirası bir oy hakkı verir.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Hakları</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Ancak, şirket sözleşmesi ile birden fazla paya sahip ortakların oy hakları sınırlandırılabilir. </a:t>
            </a:r>
          </a:p>
          <a:p>
            <a:r>
              <a:rPr lang="tr-TR" sz="3200" kern="1200" dirty="0" smtClean="0">
                <a:solidFill>
                  <a:schemeClr val="tx1"/>
                </a:solidFill>
                <a:latin typeface="+mn-lt"/>
                <a:ea typeface="+mn-ea"/>
                <a:cs typeface="+mn-cs"/>
              </a:rPr>
              <a:t>Şirket sözleşmesi oy hakkını, itibarî değerden bağımsız olarak her esas sermaye payına bir oy hakkı düşecek şekilde de belirleyebilir. Bu hâlde en küçük esas sermaye payının itibarî değeri, diğer esas sermaye paylarının itibarî değerleri toplamının onda birinden az olamaz (md. 618 f. 2).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kern="1200" dirty="0" smtClean="0">
                <a:solidFill>
                  <a:schemeClr val="tx1"/>
                </a:solidFill>
                <a:latin typeface="+mn-lt"/>
                <a:ea typeface="+mn-ea"/>
                <a:cs typeface="+mn-cs"/>
              </a:rPr>
              <a:t>Özellikleri</a:t>
            </a:r>
            <a:r>
              <a:rPr lang="tr-TR" sz="3200" kern="1200" baseline="0" dirty="0" smtClean="0">
                <a:solidFill>
                  <a:schemeClr val="tx1"/>
                </a:solidFill>
                <a:latin typeface="+mn-lt"/>
                <a:ea typeface="+mn-ea"/>
                <a:cs typeface="+mn-cs"/>
              </a:rPr>
              <a:t> </a:t>
            </a:r>
            <a:r>
              <a:rPr lang="tr-TR" sz="3200" kern="1200" dirty="0" smtClean="0">
                <a:solidFill>
                  <a:schemeClr val="tx1"/>
                </a:solidFill>
                <a:latin typeface="+mn-lt"/>
                <a:ea typeface="+mn-ea"/>
                <a:cs typeface="+mn-cs"/>
              </a:rPr>
              <a:t>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Bu tanım ışığında limited şirketlerin özellikleri şu şekilde belirtilebilir:</a:t>
            </a:r>
          </a:p>
          <a:p>
            <a:r>
              <a:rPr lang="tr-TR" sz="3200" kern="1200" dirty="0" smtClean="0">
                <a:solidFill>
                  <a:schemeClr val="tx1"/>
                </a:solidFill>
                <a:latin typeface="+mn-lt"/>
                <a:ea typeface="+mn-ea"/>
                <a:cs typeface="+mn-cs"/>
              </a:rPr>
              <a:t>Limited şirkete gerçek veya tüzel kişiler ortak olabilir (md. 573 f. 1). Tek kişiyle limited şirketin kurulabilir. Şirket, tek ortağının kendisinin olacağı bir şirkete dönüşeceği sonucunu doğuracak şekilde esas sermaye payını iktisap edemez (md. 574 f. 3).</a:t>
            </a:r>
          </a:p>
          <a:p>
            <a:r>
              <a:rPr lang="tr-TR" sz="3200" kern="1200" dirty="0" smtClean="0">
                <a:solidFill>
                  <a:schemeClr val="tx1"/>
                </a:solidFill>
                <a:latin typeface="+mn-lt"/>
                <a:ea typeface="+mn-ea"/>
                <a:cs typeface="+mn-cs"/>
              </a:rPr>
              <a:t>Limited şirketlerde ortak sayısı 50 ile sınırlandırılmıştır.</a:t>
            </a:r>
            <a:endParaRPr lang="tr-T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Hakları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Şirket sözleşmesinde veya artırma kararında aksi öngörülmemişse, her ortak, esas sermaye payı oranında, esas sermayenin artırılmasına katılma hakkına sahiptir (md. 591 f. 1). </a:t>
            </a:r>
          </a:p>
          <a:p>
            <a:r>
              <a:rPr lang="tr-TR" sz="3200" kern="1200" dirty="0" smtClean="0">
                <a:solidFill>
                  <a:schemeClr val="tx1"/>
                </a:solidFill>
                <a:latin typeface="+mn-lt"/>
                <a:ea typeface="+mn-ea"/>
                <a:cs typeface="+mn-cs"/>
              </a:rPr>
              <a:t>Genel kurulun sermaye artırımına ilişkin kararıyla, ortakların yeni payları almaya ilişkin rüçhan hakkı, ancak haklı sebeplerin varlığında ve TTK md. 621 f. 1 bent </a:t>
            </a:r>
            <a:r>
              <a:rPr lang="tr-TR" sz="3200" kern="1200" dirty="0" err="1" smtClean="0">
                <a:solidFill>
                  <a:schemeClr val="tx1"/>
                </a:solidFill>
                <a:latin typeface="+mn-lt"/>
                <a:ea typeface="+mn-ea"/>
                <a:cs typeface="+mn-cs"/>
              </a:rPr>
              <a:t>e’de</a:t>
            </a:r>
            <a:r>
              <a:rPr lang="tr-TR" sz="3200" kern="1200" dirty="0" smtClean="0">
                <a:solidFill>
                  <a:schemeClr val="tx1"/>
                </a:solidFill>
                <a:latin typeface="+mn-lt"/>
                <a:ea typeface="+mn-ea"/>
                <a:cs typeface="+mn-cs"/>
              </a:rPr>
              <a:t> öngörülen nisapla (genel kurulda temsil edilen oyların en az üçte ikisinin ve oy hakkı bulunan esas sermayenin tamamının salt çoğunluğu) sınırlandırılabilir veya kaldırılabilir. </a:t>
            </a:r>
          </a:p>
          <a:p>
            <a:r>
              <a:rPr lang="tr-TR" sz="3200" kern="1200" dirty="0" smtClean="0">
                <a:solidFill>
                  <a:schemeClr val="tx1"/>
                </a:solidFill>
                <a:latin typeface="+mn-lt"/>
                <a:ea typeface="+mn-ea"/>
                <a:cs typeface="+mn-cs"/>
              </a:rPr>
              <a:t>Rüçhan hakkının kullanılabilmesi için en az on beş gün süre verilir (md. 591 f. 3).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Hakları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Her ortak, müdürlerden, şirketin bütün işleri ve hesapları hakkında bilgi vermelerini isteyebilir ve belirli konularda inceleme yapabilir (md. 614 f. 1).</a:t>
            </a:r>
          </a:p>
          <a:p>
            <a:r>
              <a:rPr lang="tr-TR" sz="3200" kern="1200" dirty="0" smtClean="0">
                <a:solidFill>
                  <a:schemeClr val="tx1"/>
                </a:solidFill>
                <a:latin typeface="+mn-lt"/>
                <a:ea typeface="+mn-ea"/>
                <a:cs typeface="+mn-cs"/>
              </a:rPr>
              <a:t> Ortağın, elde ettiği bilgileri şirketin zararına olacak şekilde kullanması tehlikesi varsa, müdürler, bilgi alınmasını ve incelemeyi gerekli ölçüde engelleyebilir; bu konuda ortağın başvurusu üzerine genel kurul karar verir (md. 614 f. 2). Genel kurul, bilgi alınmasını ve incelemeyi haksız yere engellerse, ortağın istemi üzerine mahkeme bu hususta karar verir. Mahkeme kararı kesindir (md. 614 f. 3).</a:t>
            </a:r>
          </a:p>
          <a:p>
            <a:r>
              <a:rPr lang="tr-TR" sz="3200" kern="1200" dirty="0" smtClean="0">
                <a:solidFill>
                  <a:schemeClr val="tx1"/>
                </a:solidFill>
                <a:latin typeface="+mn-lt"/>
                <a:ea typeface="+mn-ea"/>
                <a:cs typeface="+mn-cs"/>
              </a:rPr>
              <a:t>Limited şirket genel kurul kararlarına karşı ortağın kararın mahkemece iptaline ya da butlanına karar verilmesini isteme hakkı vardır. Bu konuda anonim şirkete ilişkin kurallar geçerli olacaktır (md. 622 f. 1).</a:t>
            </a:r>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Borçları</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Ortaklar sermaye borçlarını şirketin ticaret siciline tescilinden önce bir bankada açılan hesaba tamamen yatırmak zorundadırlar (md. 585). </a:t>
            </a:r>
          </a:p>
          <a:p>
            <a:r>
              <a:rPr lang="tr-TR" sz="3200" kern="1200" dirty="0" smtClean="0">
                <a:solidFill>
                  <a:schemeClr val="tx1"/>
                </a:solidFill>
                <a:latin typeface="+mn-lt"/>
                <a:ea typeface="+mn-ea"/>
                <a:cs typeface="+mn-cs"/>
              </a:rPr>
              <a:t>TTK md. 613 f. 1’e göre ortaklar şirket sırlarını saklamakla (bağlılık) yükümlüdür. Bağlılık (sır saklama yükümü) emredicidir; şirket sözleşmesiyle veya genel kurul kararıyla kaldırılamaz (md. 613 f. 1). Geri kalan ortakların tümü yazılı olarak onay verdikleri takdirde, ortaklar, bağlılık yükümüne aykırı düşen faaliyetlerde bulunabilirler. Esas sözleşme ortakların yazılı onayı yerine ortaklar genel kurulunun onay kararını öngörebilir (md. 613 f. 4).</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Borçları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Rekabet yasağı esasen sadece müdürler için konulmuştur. Bu yasağın ortakların bir kısmı veya tamamı için genişletilmesi mümkündür. Rekabet yasağının ihlal edilip edilmediği değerlendirilirken, işlem veya fiilin şirket amacına zarar verip vermediğine bakmak gerekir. Şirket amacına zarar vermediği sürece, esas sözleşmede öngörülmüşse şirket ortaklarının başka bir şirkete ortak olmasında bir sakınca olmayacaktır. </a:t>
            </a:r>
          </a:p>
          <a:p>
            <a:r>
              <a:rPr lang="tr-TR" sz="3200" kern="1200" dirty="0" smtClean="0">
                <a:solidFill>
                  <a:schemeClr val="tx1"/>
                </a:solidFill>
                <a:latin typeface="+mn-lt"/>
                <a:ea typeface="+mn-ea"/>
                <a:cs typeface="+mn-cs"/>
              </a:rPr>
              <a:t>Ek ödeme yükümlülüğü, şirket sözleşmesinde öngörülmesi ve kanunda yer alan şartların gerçekleşmesi halinde, ortaklara, sadece şirkete nakdî ödemelerde bulunmaları borcunu yükler. Amaç finansal yönden kötü duruma düşen, bilânço açığı bulunan şirkete ortakların yapacakları ek ödemelerle yardımcı olmalarıdır.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Ortakların Borçları</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Şirket sözleşmesiyle, şirketin işletme konusunun gerçekleşmesine hizmet edebilecek yan edim yükümlülükleri öngörülebilir (md. 606 f. 1). Yan edimler de esas sermaye payına bağlıdır. </a:t>
            </a:r>
          </a:p>
          <a:p>
            <a:r>
              <a:rPr lang="tr-TR" sz="3200" kern="1200" dirty="0" smtClean="0">
                <a:solidFill>
                  <a:schemeClr val="tx1"/>
                </a:solidFill>
                <a:latin typeface="+mn-lt"/>
                <a:ea typeface="+mn-ea"/>
                <a:cs typeface="+mn-cs"/>
              </a:rPr>
              <a:t>Bu edimler, şirketin konusunu gerçekleştirmesine, ortaklarının bileşiminin (meselâ, süt veya meyve üreticilerine özgülenmiş olmak gibi) korunmasına ve şirketin başka şirketlerin hakimiyeti altına girmemesine hizmet eder. Yan edimler kural olarak karşılıksız değildir, şirket aldığı ürün ve hizmetin bedelini ödemelidir.</a:t>
            </a:r>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Payın Devri</a:t>
            </a:r>
            <a:endParaRPr lang="tr-TR" dirty="0"/>
          </a:p>
        </p:txBody>
      </p:sp>
      <p:sp>
        <p:nvSpPr>
          <p:cNvPr id="3" name="2 İçerik Yer Tutucusu"/>
          <p:cNvSpPr>
            <a:spLocks noGrp="1"/>
          </p:cNvSpPr>
          <p:nvPr>
            <p:ph idx="1"/>
          </p:nvPr>
        </p:nvSpPr>
        <p:spPr/>
        <p:txBody>
          <a:bodyPr>
            <a:normAutofit fontScale="85000" lnSpcReduction="20000"/>
          </a:bodyPr>
          <a:lstStyle/>
          <a:p>
            <a:r>
              <a:rPr lang="tr-TR" sz="3200" kern="1200" dirty="0" smtClean="0">
                <a:solidFill>
                  <a:schemeClr val="tx1"/>
                </a:solidFill>
                <a:latin typeface="+mn-lt"/>
                <a:ea typeface="+mn-ea"/>
                <a:cs typeface="+mn-cs"/>
              </a:rPr>
              <a:t>Limited şirket esas sözleşmesinde aksine bir hüküm yoksa limited şirket payı ortaklardan birisine veya üçüncü bir şahsa devredilebilir. Ancak şirket sözleşmesiyle devrin tamamen yasaklanması veya daha ağır şartlara bağlanması da mümkündür. </a:t>
            </a:r>
          </a:p>
          <a:p>
            <a:r>
              <a:rPr lang="tr-TR" sz="3200" kern="1200" dirty="0" smtClean="0">
                <a:solidFill>
                  <a:schemeClr val="tx1"/>
                </a:solidFill>
                <a:latin typeface="+mn-lt"/>
                <a:ea typeface="+mn-ea"/>
                <a:cs typeface="+mn-cs"/>
              </a:rPr>
              <a:t>Payın devri için devredenle devralan arasında yazılı şekilde bir devir sözleşmesi yapılmalıdır. Bu sözleşmede imzaların noter tarafından onaylanmış olması gerekir (md. 595). Payın devrinin şirket bakımından geçerli olabilmesi için şirkete bildirilmesi ve şirket genel kurulu tarafından onaylanması icap eder. Başvurudan itibaren üç ay içinde genel kurulun karar almaması onay verildiği anlamına gelir.</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Payın Devri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Şirket esas sözleşmesinde başka türlü düzenleme öngörülmemişse, ortaklar genel kurulu sebep göstermeksizin onay vermeyi reddedebilir. Şirket sözleşmesinde ek ödeme veya yan edim yükümlülükleri öngörüldüğü takdirde, devralanın ödeme gücü şüpheli görüldüğü için ondan istenen teminat verilmemişse, genel kurul şirket sözleşmesinde hüküm bulunmasa bile, onayı reddedebilir.</a:t>
            </a:r>
          </a:p>
          <a:p>
            <a:r>
              <a:rPr lang="tr-TR" sz="3200" kern="1200" dirty="0" smtClean="0">
                <a:solidFill>
                  <a:schemeClr val="tx1"/>
                </a:solidFill>
                <a:latin typeface="+mn-lt"/>
                <a:ea typeface="+mn-ea"/>
                <a:cs typeface="+mn-cs"/>
              </a:rPr>
              <a:t>Esas sermaye payının, miras, eşler arasındaki mal rejimine ilişkin hükümler veya icra yoluyla geçmesi hâllerinde, tüm haklar ve borçlar, genel kurulun onayına gerek olmaksızın, esas sermaye payını iktisap eden kişiye geçer (md. 596 f. 1). Şirket, iktisabın öğrenilmesinden itibaren üç ay içinde esas sermaye payının geçtiği kişiyi onaylamayı reddedebilir.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Payın Devri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Bunun için, şirketin, payları kendi veya ortağı ya da kendisi tarafından gösterilen üçüncü bir kişi hesabına, gerçek değeri üzerinden devralmayı, payın geçtiği kişiye önermesi şarttır (md. 596 f. 2). Şirket, üç ay içinde esas sermaye payının geçişini açıkça ve yazılı olarak reddetmemişse onayını vermiş sayılır (md. 596 f. 4).</a:t>
            </a:r>
          </a:p>
          <a:p>
            <a:r>
              <a:rPr lang="tr-TR" sz="3200" kern="1200" dirty="0" smtClean="0">
                <a:solidFill>
                  <a:schemeClr val="tx1"/>
                </a:solidFill>
                <a:latin typeface="+mn-lt"/>
                <a:ea typeface="+mn-ea"/>
                <a:cs typeface="+mn-cs"/>
              </a:rPr>
              <a:t>Limited</a:t>
            </a:r>
            <a:r>
              <a:rPr lang="tr-TR" sz="3200" b="1" kern="1200" dirty="0" smtClean="0">
                <a:solidFill>
                  <a:schemeClr val="tx1"/>
                </a:solidFill>
                <a:latin typeface="+mn-lt"/>
                <a:ea typeface="+mn-ea"/>
                <a:cs typeface="+mn-cs"/>
              </a:rPr>
              <a:t> </a:t>
            </a:r>
            <a:r>
              <a:rPr lang="tr-TR" sz="3200" kern="1200" dirty="0" smtClean="0">
                <a:solidFill>
                  <a:schemeClr val="tx1"/>
                </a:solidFill>
                <a:latin typeface="+mn-lt"/>
                <a:ea typeface="+mn-ea"/>
                <a:cs typeface="+mn-cs"/>
              </a:rPr>
              <a:t>şirketin kendi esas sermaye paylarının iktisabı anonim şirkete paralel şekilde düzenlenmiştir (md. 612).</a:t>
            </a:r>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Şirketten Çıkma ve Çıkarılma</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Şirket sözleşmesi, ortaklara şirketten çıkma hakkını tanıyabilir, bu hakkın kullanılmasını belirli (örneğin genel kurul kararına) şartlara bağlayabilir (md. 638 f. 1). </a:t>
            </a:r>
          </a:p>
          <a:p>
            <a:r>
              <a:rPr lang="tr-TR" sz="3200" kern="1200" dirty="0" smtClean="0">
                <a:solidFill>
                  <a:schemeClr val="tx1"/>
                </a:solidFill>
                <a:latin typeface="+mn-lt"/>
                <a:ea typeface="+mn-ea"/>
                <a:cs typeface="+mn-cs"/>
              </a:rPr>
              <a:t>Her ortak, haklı sebeplerin varlığında şirketten çıkmasına karar verilmesi için dava açabilir. Mahkeme istem üzerine, dava süresince, davacının ortaklıktan doğan hak ve borçlarından bazılarının veya tümünün dondurulmasına veya davacı ortağın durumunun teminat altına alınması amacıyla diğer önlemlere karar verebilir (md. 638 f. 2).</a:t>
            </a:r>
          </a:p>
          <a:p>
            <a:r>
              <a:rPr lang="tr-TR" sz="3200" kern="1200" dirty="0" smtClean="0">
                <a:solidFill>
                  <a:schemeClr val="tx1"/>
                </a:solidFill>
                <a:latin typeface="+mn-lt"/>
                <a:ea typeface="+mn-ea"/>
                <a:cs typeface="+mn-cs"/>
              </a:rPr>
              <a:t>Çıkma şirketten ortağın kendi isteği ile ayrılması iken; çıkarılması isteği hilafına şirketten ayrılmasının sağlanmasıdır. TTK md. 640 iki tür çıkarma nedeninden bahsetmektedir:</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Şirketten Çıkma ve Çıkarılma</a:t>
            </a:r>
            <a:endParaRPr lang="tr-TR" dirty="0"/>
          </a:p>
        </p:txBody>
      </p:sp>
      <p:sp>
        <p:nvSpPr>
          <p:cNvPr id="3" name="2 İçerik Yer Tutucusu"/>
          <p:cNvSpPr>
            <a:spLocks noGrp="1"/>
          </p:cNvSpPr>
          <p:nvPr>
            <p:ph idx="1"/>
          </p:nvPr>
        </p:nvSpPr>
        <p:spPr/>
        <p:txBody>
          <a:bodyPr>
            <a:normAutofit fontScale="77500" lnSpcReduction="20000"/>
          </a:bodyPr>
          <a:lstStyle/>
          <a:p>
            <a:pPr lvl="0"/>
            <a:r>
              <a:rPr lang="tr-TR" sz="3200" kern="1200" dirty="0" smtClean="0">
                <a:solidFill>
                  <a:schemeClr val="tx1"/>
                </a:solidFill>
                <a:latin typeface="+mn-lt"/>
                <a:ea typeface="+mn-ea"/>
                <a:cs typeface="+mn-cs"/>
              </a:rPr>
              <a:t>Ya şirket sözleşmesinde, bir ortağın genel kurul kararı ile şirketten çıkarılabileceğine dair sebeplerin öngörülmesi</a:t>
            </a:r>
          </a:p>
          <a:p>
            <a:pPr lvl="0"/>
            <a:r>
              <a:rPr lang="tr-TR" sz="3200" kern="1200" dirty="0" smtClean="0">
                <a:solidFill>
                  <a:schemeClr val="tx1"/>
                </a:solidFill>
                <a:latin typeface="+mn-lt"/>
                <a:ea typeface="+mn-ea"/>
                <a:cs typeface="+mn-cs"/>
              </a:rPr>
              <a:t>Veya şirketin istemi üzerine ortağın mahkeme kararıyla haklı sebebe dayanılarak şirketten çıkarılması </a:t>
            </a:r>
          </a:p>
          <a:p>
            <a:r>
              <a:rPr lang="tr-TR" sz="3200" kern="1200" dirty="0" smtClean="0">
                <a:solidFill>
                  <a:schemeClr val="tx1"/>
                </a:solidFill>
                <a:latin typeface="+mn-lt"/>
                <a:ea typeface="+mn-ea"/>
                <a:cs typeface="+mn-cs"/>
              </a:rPr>
              <a:t>Ortağın genel kurul tarafından şirketten çıkarılmasına dair karar kendisine noter aracılığıyla bildirilmelidir. Bildirimden itibaren üç ay içinde karara karşı ortağın mahkemeye iptal davası açmaya hakkı vardır (md. 640 f. 2).</a:t>
            </a:r>
          </a:p>
          <a:p>
            <a:r>
              <a:rPr lang="tr-TR" sz="3200" kern="1200" dirty="0" smtClean="0">
                <a:solidFill>
                  <a:schemeClr val="tx1"/>
                </a:solidFill>
                <a:latin typeface="+mn-lt"/>
                <a:ea typeface="+mn-ea"/>
                <a:cs typeface="+mn-cs"/>
              </a:rPr>
              <a:t>Ortak şirketten ayrıldığı takdirde, esas sermaye payının gerçek değerine uyan ayrılma akçesini isteme hakkına sahiptir. Şirket sözleşmesinde öngörülen ayrılma hakkı dolayısıyla, şirket sözleşmeleri ayrılma akçesini farklı bir şekilde düzenleyebilirler (md. 641).</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Özellikleri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Limited şirket iktisadi amaç için kurulur (md. 573 f. 3). Çalışma sahası ise kanunen yasaklanmamış veya başka bir şirket türüne özgülenmemiş her türlü ekonomik konudur. Bu anlamda limited şirket, anonim şirkete ayrılan sigortacılık, bankacılık, finansman şirketi, yatırım ortaklığı ve aracı kurum gibi faaliyetler yapamaz. Bunun dışındaki sahalarda faaliyet gösterebilir. Şirketin çalışma konusu şirket esas sözleşmesinde gösterilir. Şirket sözleşmesinde gösterin konularda göre faaliyet göstererek amacına ulaşacaktır.</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Limited Şirketin Sona Ermesi ve Tasfiyesi</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rPr>
              <a:t>Limited şirketlerin sona erme nedenleri md. 636’da belirtilmiştir. Bunlar:</a:t>
            </a:r>
          </a:p>
          <a:p>
            <a:pPr lvl="1"/>
            <a:r>
              <a:rPr lang="tr-TR" sz="2800" kern="1200" dirty="0" smtClean="0">
                <a:solidFill>
                  <a:schemeClr val="tx1"/>
                </a:solidFill>
                <a:latin typeface="+mn-lt"/>
                <a:ea typeface="+mn-ea"/>
                <a:cs typeface="+mn-cs"/>
              </a:rPr>
              <a:t>Şirket sözleşmesinde öngörülen sona erme sebeplerinden birinin gerçekleşmesiyle.</a:t>
            </a:r>
          </a:p>
          <a:p>
            <a:pPr lvl="1"/>
            <a:r>
              <a:rPr lang="tr-TR" sz="2800" kern="1200" dirty="0" smtClean="0">
                <a:solidFill>
                  <a:schemeClr val="tx1"/>
                </a:solidFill>
                <a:latin typeface="+mn-lt"/>
                <a:ea typeface="+mn-ea"/>
                <a:cs typeface="+mn-cs"/>
              </a:rPr>
              <a:t>Genel kurul kararı ile.</a:t>
            </a:r>
          </a:p>
          <a:p>
            <a:pPr lvl="1"/>
            <a:r>
              <a:rPr lang="tr-TR" sz="2800" kern="1200" dirty="0" smtClean="0">
                <a:solidFill>
                  <a:schemeClr val="tx1"/>
                </a:solidFill>
                <a:latin typeface="+mn-lt"/>
                <a:ea typeface="+mn-ea"/>
                <a:cs typeface="+mn-cs"/>
              </a:rPr>
              <a:t>İflasın açılması ile.</a:t>
            </a:r>
          </a:p>
          <a:p>
            <a:pPr lvl="1"/>
            <a:r>
              <a:rPr lang="tr-TR" sz="2800" kern="1200" dirty="0" smtClean="0">
                <a:solidFill>
                  <a:schemeClr val="tx1"/>
                </a:solidFill>
                <a:latin typeface="+mn-lt"/>
                <a:ea typeface="+mn-ea"/>
                <a:cs typeface="+mn-cs"/>
              </a:rPr>
              <a:t>Kanunda öngörülen diğer sona erme hâllerinde.</a:t>
            </a:r>
          </a:p>
          <a:p>
            <a:pPr lvl="0"/>
            <a:r>
              <a:rPr lang="tr-TR" sz="3200" kern="1200" dirty="0" smtClean="0">
                <a:solidFill>
                  <a:schemeClr val="tx1"/>
                </a:solidFill>
                <a:latin typeface="+mn-lt"/>
                <a:ea typeface="+mn-ea"/>
                <a:cs typeface="+mn-cs"/>
              </a:rPr>
              <a:t>Uzun süreden beri şirketin kanunen gerekli organlarından biri mevcut değilse veya genel kurul toplanamıyorsa, ortaklardan veya şirket alacaklılarından birinin şirketin feshini istemesi üzerine şirket merkezinin bulunduğu yerdeki asliye ticaret mahkemesi, müdürleri dinleyerek şirketin, durumunu Kanuna uygun hâle getirmesi için bir süre belirler, buna rağmen durum düzeltilmezse, şirketin feshine karar verir.</a:t>
            </a:r>
          </a:p>
          <a:p>
            <a:pPr lvl="0"/>
            <a:r>
              <a:rPr lang="tr-TR" sz="3200" kern="1200" dirty="0" smtClean="0">
                <a:solidFill>
                  <a:schemeClr val="tx1"/>
                </a:solidFill>
                <a:latin typeface="+mn-lt"/>
                <a:ea typeface="+mn-ea"/>
                <a:cs typeface="+mn-cs"/>
              </a:rPr>
              <a:t>Haklı sebeplerin varlığında, her ortak mahkemeden şirketin feshini isteyebilir. Mahkeme, istem yerine, davacı ortağa payının gerçek değerinin ödenmesine ve davacı ortağın şirketten çıkarılmasına veya duruma uygun düşen ve kabul edilebilir diğer bir çözüme hükmedebilir.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Sona Erme ve Tasfiye</a:t>
            </a:r>
            <a:endParaRPr lang="tr-TR" dirty="0"/>
          </a:p>
        </p:txBody>
      </p:sp>
      <p:sp>
        <p:nvSpPr>
          <p:cNvPr id="3" name="2 İçerik Yer Tutucusu"/>
          <p:cNvSpPr>
            <a:spLocks noGrp="1"/>
          </p:cNvSpPr>
          <p:nvPr>
            <p:ph idx="1"/>
          </p:nvPr>
        </p:nvSpPr>
        <p:spPr/>
        <p:txBody>
          <a:bodyPr>
            <a:normAutofit fontScale="92500"/>
          </a:bodyPr>
          <a:lstStyle/>
          <a:p>
            <a:r>
              <a:rPr lang="tr-TR" sz="3200" kern="1200" smtClean="0">
                <a:solidFill>
                  <a:schemeClr val="tx1"/>
                </a:solidFill>
                <a:latin typeface="+mn-lt"/>
                <a:ea typeface="+mn-ea"/>
                <a:cs typeface="+mn-cs"/>
              </a:rPr>
              <a:t>Sona ermenin sonuçlarına anonim şirketlere ilişkin hükümler uygulanır (md. 636 f. 5).</a:t>
            </a:r>
          </a:p>
          <a:p>
            <a:r>
              <a:rPr lang="tr-TR" sz="3200" kern="1200" smtClean="0">
                <a:solidFill>
                  <a:schemeClr val="tx1"/>
                </a:solidFill>
                <a:latin typeface="+mn-lt"/>
                <a:ea typeface="+mn-ea"/>
                <a:cs typeface="+mn-cs"/>
              </a:rPr>
              <a:t>Sona erme, iflastan ve mahkeme kararından başka bir sebepten ileri gelmişse müdür, birden fazla müdürün bulunması hâlinde en az iki müdür, bunu ticaret siciline tescil ve ilan ettirir (md. 637).</a:t>
            </a:r>
          </a:p>
          <a:p>
            <a:r>
              <a:rPr lang="tr-TR" sz="3200" kern="1200" smtClean="0">
                <a:solidFill>
                  <a:schemeClr val="tx1"/>
                </a:solidFill>
                <a:latin typeface="+mn-lt"/>
                <a:ea typeface="+mn-ea"/>
                <a:cs typeface="+mn-cs"/>
              </a:rPr>
              <a:t>Tasfiye usulü ile tasfiyede şirket organlarının yetkileri hakkında anonim şirketlere ilişkin hükümler uygulanır (md. 643 f. 1).</a:t>
            </a:r>
            <a:endParaRPr lang="tr-T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Limited Şirketlere Uygulanacak Anonim Şirket Hükümleri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Limited şirketlere uygulanacak anonim şirket hükümleri TTK md. 644’te belirlenmiştir:</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Belgelerin ve beyanların kanuna aykırılığına ilişkin 549 uncu; sermaye hakkında yanlış beyanlar ve ödeme yetersizliğinin bilinmesi hakkında 550 </a:t>
            </a:r>
            <a:r>
              <a:rPr lang="tr-TR" sz="3200" kern="1200" dirty="0" err="1" smtClean="0">
                <a:solidFill>
                  <a:schemeClr val="tx1"/>
                </a:solidFill>
                <a:latin typeface="+mn-lt"/>
                <a:ea typeface="+mn-ea"/>
                <a:cs typeface="+mn-cs"/>
              </a:rPr>
              <a:t>nci</a:t>
            </a:r>
            <a:r>
              <a:rPr lang="tr-TR" sz="3200" kern="1200" dirty="0" smtClean="0">
                <a:solidFill>
                  <a:schemeClr val="tx1"/>
                </a:solidFill>
                <a:latin typeface="+mn-lt"/>
                <a:ea typeface="+mn-ea"/>
                <a:cs typeface="+mn-cs"/>
              </a:rPr>
              <a:t>; değer biçilmesinde yolsuzluğa dair 551 inci; kurucuların, yönetim kurulu üyelerinin, yöneticilerin ve tasfiye memurlarının sorumluluğunu düzenleyen 553 üncü; denetçilerin sorumluluğuna ilişkin 554 ilâ 561 inci maddeler.</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Limited Şirketlere Uygulanacak Anonim Şirket Hükümleri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Feshe ilişkin 353 üncü, şirkete karşı borçlanma yasağına dair 358 inci madde, ortak sıfatına sahip olmayan müdürlerin ve yakınlarının şirkete borçlanmasına ilişkin 395 inci maddenin ikinci fıkrasının birinci ve ikinci cümlesi hükümleri, kar payı avansına ilişkin 509 </a:t>
            </a:r>
            <a:r>
              <a:rPr lang="tr-TR" sz="3200" kern="1200" dirty="0" err="1" smtClean="0">
                <a:solidFill>
                  <a:schemeClr val="tx1"/>
                </a:solidFill>
                <a:latin typeface="+mn-lt"/>
                <a:ea typeface="+mn-ea"/>
                <a:cs typeface="+mn-cs"/>
              </a:rPr>
              <a:t>ncu</a:t>
            </a:r>
            <a:r>
              <a:rPr lang="tr-TR" sz="3200" kern="1200" dirty="0" smtClean="0">
                <a:solidFill>
                  <a:schemeClr val="tx1"/>
                </a:solidFill>
                <a:latin typeface="+mn-lt"/>
                <a:ea typeface="+mn-ea"/>
                <a:cs typeface="+mn-cs"/>
              </a:rPr>
              <a:t> maddenin üçüncü fıkrası,</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Yönetim kurulu kararlarının butlanı hakkındaki 391 inci ve müdürlerin bilgi alma haklarına kıyas yolu ile uygulanmak üzere 392 </a:t>
            </a:r>
            <a:r>
              <a:rPr lang="tr-TR" sz="3200" kern="1200" dirty="0" err="1" smtClean="0">
                <a:solidFill>
                  <a:schemeClr val="tx1"/>
                </a:solidFill>
                <a:latin typeface="+mn-lt"/>
                <a:ea typeface="+mn-ea"/>
                <a:cs typeface="+mn-cs"/>
              </a:rPr>
              <a:t>nci</a:t>
            </a:r>
            <a:r>
              <a:rPr lang="tr-TR" sz="3200" kern="1200" dirty="0" smtClean="0">
                <a:solidFill>
                  <a:schemeClr val="tx1"/>
                </a:solidFill>
                <a:latin typeface="+mn-lt"/>
                <a:ea typeface="+mn-ea"/>
                <a:cs typeface="+mn-cs"/>
              </a:rPr>
              <a:t> madde.</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Limited şirketlere de uygulanan 549 ilâ 551 inci maddelerine aykırı hareket edenler, 562 </a:t>
            </a:r>
            <a:r>
              <a:rPr lang="tr-TR" sz="3200" kern="1200" dirty="0" err="1" smtClean="0">
                <a:solidFill>
                  <a:schemeClr val="tx1"/>
                </a:solidFill>
                <a:latin typeface="+mn-lt"/>
                <a:ea typeface="+mn-ea"/>
                <a:cs typeface="+mn-cs"/>
              </a:rPr>
              <a:t>nci</a:t>
            </a:r>
            <a:r>
              <a:rPr lang="tr-TR" sz="3200" kern="1200" dirty="0" smtClean="0">
                <a:solidFill>
                  <a:schemeClr val="tx1"/>
                </a:solidFill>
                <a:latin typeface="+mn-lt"/>
                <a:ea typeface="+mn-ea"/>
                <a:cs typeface="+mn-cs"/>
              </a:rPr>
              <a:t> maddenin sekizinci ilâ onuncu fıkralarında öngörülen cezalarla cezalandırılırlar.</a:t>
            </a:r>
            <a:r>
              <a:rPr lang="tr-TR" sz="3200" b="1" kern="1200" dirty="0" smtClean="0">
                <a:solidFill>
                  <a:schemeClr val="tx1"/>
                </a:solidFill>
                <a:latin typeface="+mn-lt"/>
                <a:ea typeface="+mn-ea"/>
                <a:cs typeface="+mn-cs"/>
              </a:rPr>
              <a:t> </a:t>
            </a:r>
            <a:endParaRPr lang="tr-T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Limited Şirket İle Anonim Şirketin Karşılaştırılması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Limited şirket anonim şirket gibi bir sermaye şirketidir. Dolayısıyla aynı kategoride yer alırlar. Ancak birbirlerinin aynı değildir. Her ikisi de kendine has özelliklere sahip birer ticaret şirketidir. Her ikisi arasındaki farkların daha iyi anlaşılabilmesi ve vurgulanabilmesi için konuya aşağıda değinilmiştir.</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Her iki şirket de en az bir ortakla kurulabilirler. Anonim şirketlerde ortak sayısı bakımından herhangi bir sınır bulunmazken, limited şirkette ortak sayısı azami 50 (elli) kişidir.</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Anonim şirkette esas sermaye ve kayıtlı sermaye sistemi vardır. Limited şirkette yalnızca esas sermaye sistemi vardır. Anonim şirkette esas sermaye sisteminde asgari sermaye 50.000 TL; kayıtlı sermaye sisteminde en az 100.000 TL’dir. Limited şirkette asgari esas sermaye tutarı 10.000 TL’dir.</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Limited Şirket İle Anonim Şirketin Karşılaştırılması</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Anonim şirket iç ve dış kaynaklardan sermaye artırarak ve özellikle sermaye taahhüdü yoluyla yani dış kaynaklardan sermaye artırarak halka açılma imkanına sahipken, limited şirketlerde halka açıklık statüsüne yer yoktur.</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Anonim şirketlerde payı temsil eden kıymetli evrak (nama veya hamiline yazılı) çıkarılabilirken, limited şirketlerde ortaklık payını temsil eden belge çıkarılsa bile ve bu nama yazılı olsa dahi kıymetli evrak niteliğinde değildir.</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Anonim şirketlerde genel kurullarda toplantıda sermaye çoğunluğuna göre temsil esası geçerliyken, limited şirketlerde sermaye ve ortak sayısı itibarıyla çoğunluk ilkesi geçerlidir.</a:t>
            </a:r>
          </a:p>
          <a:p>
            <a:r>
              <a:rPr lang="tr-TR" sz="3200" kern="1200" dirty="0" smtClean="0">
                <a:solidFill>
                  <a:schemeClr val="tx1"/>
                </a:solidFill>
                <a:latin typeface="+mn-lt"/>
                <a:ea typeface="+mn-ea"/>
                <a:cs typeface="+mn-cs"/>
                <a:sym typeface="Wingdings 2"/>
              </a:rPr>
              <a:t></a:t>
            </a:r>
            <a:r>
              <a:rPr lang="tr-TR" sz="3200" kern="1200" dirty="0" smtClean="0">
                <a:solidFill>
                  <a:schemeClr val="tx1"/>
                </a:solidFill>
                <a:latin typeface="+mn-lt"/>
                <a:ea typeface="+mn-ea"/>
                <a:cs typeface="+mn-cs"/>
              </a:rPr>
              <a:t> Anonim şirketlerde sermaye borcunu yerine getiren ortağın şirket borçlarından sorumluluğu bulunmazken, limited şirketlerde de esasen bu ilke geçerli olmakla birlikte istisnai olarak kamu borçlarından dolayı nihai noktada ortakların sermaye payı oranı ile sınırlı sorumluluğu ortaya çıkabilecektir.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Özellikleri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Limited şirket bir sermaye şirketidir. Bu nedenle de ne kadar asgari sermayeye sahip olması gerektiği Kanunda belirtilmiştir. Bu rakam 10.000 TL’dir. Şu halde limited şirket, en az bu rakamla kurulur. Sermayenin daha fazla olması mümkündür. Üst sınırı yoktur. Esas sözleşmede sermaye miktarının mutlaka gösterilmesi gerekir.</a:t>
            </a:r>
          </a:p>
          <a:p>
            <a:r>
              <a:rPr lang="tr-TR" sz="3200" kern="1200" dirty="0" smtClean="0">
                <a:solidFill>
                  <a:schemeClr val="tx1"/>
                </a:solidFill>
                <a:latin typeface="+mn-lt"/>
                <a:ea typeface="+mn-ea"/>
                <a:cs typeface="+mn-cs"/>
              </a:rPr>
              <a:t>Her bir ortağın getireceği en az sermaye payı 25 TL’dir. Bir ortak birden fazla sermaye payına sahip olabileceği için, ortak fazla sermaye koyacaksa bunun katları şeklinde artması gerekir (md. 583 f. 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Özellikleri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Limited şirketlere nakdi sermaye getirilebildiği gibi ayni sermaye de getirilebilir. Nitekim TTK md. 581’e göre, üzerlerinde sınırlı ayni bir hak, haciz veya tedbir bulunmayan; nakden değerlendirilebilen ve devrolunabilen, fikrî mülkiyet hakları ile sanal ortamlar ve adlar da dâhil, malvarlığı unsurları ayni sermaye olarak konulabilir. Buna karşın, hizmet edimleri, kişisel emek, ticari itibar ve vadesi gelmemiş alacaklar ise sermaye olamaz.</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Genel Özellikleri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Limited şirket tüzel kişiliğe sahiptir. Yani ortakların kişiliğinden farklı ve onlardan ayrı bir kişidir. Tüzel kişilik sıfatı ticaret siciline tescille kazanılır (md. 588 f. 1). Tescilden önce şirket adına işlem yapanlar, bu işlemler dolayısıyla şahsen ve </a:t>
            </a:r>
            <a:r>
              <a:rPr lang="tr-TR" sz="3200" kern="1200" dirty="0" err="1" smtClean="0">
                <a:solidFill>
                  <a:schemeClr val="tx1"/>
                </a:solidFill>
                <a:latin typeface="+mn-lt"/>
                <a:ea typeface="+mn-ea"/>
                <a:cs typeface="+mn-cs"/>
              </a:rPr>
              <a:t>müteselsilen</a:t>
            </a:r>
            <a:r>
              <a:rPr lang="tr-TR" sz="3200" kern="1200" dirty="0" smtClean="0">
                <a:solidFill>
                  <a:schemeClr val="tx1"/>
                </a:solidFill>
                <a:latin typeface="+mn-lt"/>
                <a:ea typeface="+mn-ea"/>
                <a:cs typeface="+mn-cs"/>
              </a:rPr>
              <a:t> sorumludur (md. 588 f. 3). Diğer yandan, bu gibi taahhütlerin, ileride kurulacak şirket adına yapıldıklarının açıkça bildirilmeleri ve şirketin ticaret siciline tescilini izleyen üç aylık süre içinde şirket tarafından kabul edilmeleri koşuluyla, bunlardan yalnız şirket sorumlu olur (md. 588 f. 4). </a:t>
            </a:r>
          </a:p>
          <a:p>
            <a:r>
              <a:rPr lang="tr-TR" sz="3200" kern="1200" dirty="0" smtClean="0">
                <a:solidFill>
                  <a:schemeClr val="tx1"/>
                </a:solidFill>
                <a:latin typeface="+mn-lt"/>
                <a:ea typeface="+mn-ea"/>
                <a:cs typeface="+mn-cs"/>
              </a:rPr>
              <a:t>Limited şirket hukuki kişiliğe sahip ve tacir olduğu için ticaret unvanı taşır. Limited şirket konu ticaret unvanına sahiptir. Ticaret unvanında şirketin tüm çalışma konularının belirtilmesine gerek yoktur. </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Kuruluşu</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Limited şirketler de ani kuruluşla kurulurlar. Limited şirket sözleşmesi yazılı şekilde yapılmalıdır (md. 575 f. 1). Sözleşmenin hangi içeriğe sahip bulunacağı Kanun tarafından zorunlu kayıtlar ve şirket sözleşmesinde öngörüldükleri takdirde bağlayıcı olan kayıtlar şeklinde iki ayırarak belirlenmiştir.</a:t>
            </a:r>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642</TotalTime>
  <Words>4469</Words>
  <Application>Microsoft Office PowerPoint</Application>
  <PresentationFormat>Ekran Gösterisi (4:3)</PresentationFormat>
  <Paragraphs>190</Paragraphs>
  <Slides>55</Slides>
  <Notes>0</Notes>
  <HiddenSlides>0</HiddenSlides>
  <MMClips>0</MMClips>
  <ScaleCrop>false</ScaleCrop>
  <HeadingPairs>
    <vt:vector size="4" baseType="variant">
      <vt:variant>
        <vt:lpstr>Tema</vt:lpstr>
      </vt:variant>
      <vt:variant>
        <vt:i4>1</vt:i4>
      </vt:variant>
      <vt:variant>
        <vt:lpstr>Slayt Başlıkları</vt:lpstr>
      </vt:variant>
      <vt:variant>
        <vt:i4>55</vt:i4>
      </vt:variant>
    </vt:vector>
  </HeadingPairs>
  <TitlesOfParts>
    <vt:vector size="56" baseType="lpstr">
      <vt:lpstr>Ofis Teması</vt:lpstr>
      <vt:lpstr>TİCARET HUKUKU BİLGİSİ  </vt:lpstr>
      <vt:lpstr> Genel Özellikleri</vt:lpstr>
      <vt:lpstr> Tanımı </vt:lpstr>
      <vt:lpstr>Özellikleri  </vt:lpstr>
      <vt:lpstr> Genel Özellikleri</vt:lpstr>
      <vt:lpstr> Genel Özellikleri</vt:lpstr>
      <vt:lpstr> Genel Özellikleri</vt:lpstr>
      <vt:lpstr> Genel Özellikleri</vt:lpstr>
      <vt:lpstr> Kuruluşu</vt:lpstr>
      <vt:lpstr>Zorunlu kayıtlar.</vt:lpstr>
      <vt:lpstr>Şirket Esas Sözleşmesinde Yazılmaları Şartıyla Bağlayıcı Olan Kayıtlar. </vt:lpstr>
      <vt:lpstr>Şirket Esas Sözleşmesinde Yazılmaları Şartıyla Bağlayıcı Olan Kayıtlar. </vt:lpstr>
      <vt:lpstr>Şirket Esas Sözleşmesinde Yazılmaları Şartıyla Bağlayıcı Olan Kayıtlar. </vt:lpstr>
      <vt:lpstr>Şirket Esas Sözleşmesinde Yazılmaları Şartıyla Bağlayıcı Olan Kayıtlar. </vt:lpstr>
      <vt:lpstr>Şirket Esas Sözleşmesinde Yazılmaları Şartıyla Bağlayıcı Olan Kayıtlar. </vt:lpstr>
      <vt:lpstr>Noter Onayı – Kurucular Beyanı – Sermaye Taahhütlerinin Ödenmesi </vt:lpstr>
      <vt:lpstr>Tüzel Kişiliğin Kazanılması</vt:lpstr>
      <vt:lpstr> Organları</vt:lpstr>
      <vt:lpstr> Genel Kurul</vt:lpstr>
      <vt:lpstr> Genel Kurul</vt:lpstr>
      <vt:lpstr> Genel Kurul</vt:lpstr>
      <vt:lpstr> Genel Kurul</vt:lpstr>
      <vt:lpstr>Genel Yetersayı. </vt:lpstr>
      <vt:lpstr>Genel Yetersayı. </vt:lpstr>
      <vt:lpstr>Oy Hakkının Hesabı</vt:lpstr>
      <vt:lpstr>Oy Hakkının Hesabı</vt:lpstr>
      <vt:lpstr>İptal Davası Açma Hakkı</vt:lpstr>
      <vt:lpstr> Müdür/ler</vt:lpstr>
      <vt:lpstr>Müdürlerin Atanmaları</vt:lpstr>
      <vt:lpstr> Müdürlerin Görev ve Yetkileri</vt:lpstr>
      <vt:lpstr> Müdürlerin Görev ve Yetkileri</vt:lpstr>
      <vt:lpstr>Müdürlerin Hak ve Yükümlülükleri</vt:lpstr>
      <vt:lpstr>Müdür/lerin Sorumluluğu</vt:lpstr>
      <vt:lpstr> Ticari Mümessiller ve Ticari Vekiller</vt:lpstr>
      <vt:lpstr> Limited Şirkette Denetim</vt:lpstr>
      <vt:lpstr> Limited Şirkette Ortaklık</vt:lpstr>
      <vt:lpstr> Ortakların Hakları</vt:lpstr>
      <vt:lpstr> Ortakların Hakları</vt:lpstr>
      <vt:lpstr> Ortakların Hakları</vt:lpstr>
      <vt:lpstr> Ortakların Hakları</vt:lpstr>
      <vt:lpstr> Ortakların Hakları</vt:lpstr>
      <vt:lpstr> Ortakların Borçları</vt:lpstr>
      <vt:lpstr> Ortakların Borçları</vt:lpstr>
      <vt:lpstr> Ortakların Borçları</vt:lpstr>
      <vt:lpstr>Payın Devri</vt:lpstr>
      <vt:lpstr>Payın Devri</vt:lpstr>
      <vt:lpstr>Payın Devri</vt:lpstr>
      <vt:lpstr> Şirketten Çıkma ve Çıkarılma</vt:lpstr>
      <vt:lpstr> Şirketten Çıkma ve Çıkarılma</vt:lpstr>
      <vt:lpstr> Limited Şirketin Sona Ermesi ve Tasfiyesi</vt:lpstr>
      <vt:lpstr>Sona Erme ve Tasfiye</vt:lpstr>
      <vt:lpstr> Limited Şirketlere Uygulanacak Anonim Şirket Hükümleri</vt:lpstr>
      <vt:lpstr> Limited Şirketlere Uygulanacak Anonim Şirket Hükümleri</vt:lpstr>
      <vt:lpstr> Limited Şirket İle Anonim Şirketin Karşılaştırılması</vt:lpstr>
      <vt:lpstr> Limited Şirket İle Anonim Şirketin Karşılaştırılması</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32</cp:revision>
  <dcterms:created xsi:type="dcterms:W3CDTF">2013-02-19T09:35:55Z</dcterms:created>
  <dcterms:modified xsi:type="dcterms:W3CDTF">2013-02-19T20:29:28Z</dcterms:modified>
</cp:coreProperties>
</file>